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4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76" r:id="rId3"/>
    <p:sldId id="257" r:id="rId4"/>
    <p:sldId id="275" r:id="rId5"/>
    <p:sldId id="259" r:id="rId6"/>
    <p:sldId id="261" r:id="rId7"/>
    <p:sldId id="262" r:id="rId8"/>
    <p:sldId id="263" r:id="rId9"/>
    <p:sldId id="264" r:id="rId10"/>
    <p:sldId id="265" r:id="rId11"/>
    <p:sldId id="279" r:id="rId12"/>
    <p:sldId id="266" r:id="rId13"/>
    <p:sldId id="271" r:id="rId14"/>
    <p:sldId id="272" r:id="rId15"/>
    <p:sldId id="273" r:id="rId16"/>
    <p:sldId id="270" r:id="rId17"/>
    <p:sldId id="274" r:id="rId18"/>
    <p:sldId id="267" r:id="rId19"/>
    <p:sldId id="277" r:id="rId20"/>
    <p:sldId id="282" r:id="rId21"/>
    <p:sldId id="278" r:id="rId22"/>
    <p:sldId id="269" r:id="rId23"/>
    <p:sldId id="281" r:id="rId24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80698" autoAdjust="0"/>
  </p:normalViewPr>
  <p:slideViewPr>
    <p:cSldViewPr snapToGrid="0" snapToObjects="1">
      <p:cViewPr varScale="1">
        <p:scale>
          <a:sx n="93" d="100"/>
          <a:sy n="93" d="100"/>
        </p:scale>
        <p:origin x="212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2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2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A5A5D4-7B68-4040-B1C6-FE2B29D2961B}" type="datetimeFigureOut">
              <a:rPr lang="en-US" smtClean="0"/>
              <a:t>4/6/2016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4195F0-1118-4A18-BE0C-C67885C9F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6440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7C76BC4-7F2B-4997-BBAE-67AF9BDACB1E}" type="datetimeFigureOut">
              <a:rPr lang="en-US" smtClean="0"/>
              <a:t>4/6/2016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F39B1794-3120-4075-9E46-9E1097194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427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eamhost.com/blog/2008/01/15/um-whoops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onsumerist.com/2008/01/15/dreamhost-is-very-very-sorry-for-75-million-billing-error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I’m a full-time Java developer</a:t>
            </a:r>
          </a:p>
          <a:p>
            <a:endParaRPr lang="en-US" dirty="0" smtClean="0"/>
          </a:p>
          <a:p>
            <a:r>
              <a:rPr lang="en-US" dirty="0" smtClean="0"/>
              <a:t>Everything</a:t>
            </a:r>
            <a:r>
              <a:rPr lang="en-US" baseline="0" dirty="0" smtClean="0"/>
              <a:t> in this presentation and more is available on GitHub, so no pictures needed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Don’t want to break your camera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Sears camera anecdote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Jasons</a:t>
            </a:r>
            <a:r>
              <a:rPr lang="en-US" baseline="0" dirty="0" smtClean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Jason Alexander = Seinfeld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Jason Bourne = Bourne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series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Jason Lee = My Name is Earl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Jason Bateman = Arrested Development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Jason Priestley = 90210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Jason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Sudeikis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SNL, 30 Rock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Jason Voorhees= Friday 13</a:t>
            </a:r>
            <a:r>
              <a:rPr lang="en-US" sz="120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character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Jason Statham = actor in Transporter movie series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Jason Lee Scott = power ranger character (was red and then advanced into gold)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B1794-3120-4075-9E46-9E1097194ED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0612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Tx/>
              <a:buChar char="-"/>
            </a:pPr>
            <a:r>
              <a:rPr lang="en-US" baseline="0" dirty="0" smtClean="0"/>
              <a:t>Accidental Denial of Service attack on random.me</a:t>
            </a:r>
          </a:p>
          <a:p>
            <a:pPr marL="174708" indent="-174708">
              <a:buFontTx/>
              <a:buChar char="-"/>
            </a:pPr>
            <a:endParaRPr lang="en-US" baseline="0" dirty="0" smtClean="0"/>
          </a:p>
          <a:p>
            <a:pPr marL="174708" indent="-174708">
              <a:buFontTx/>
              <a:buChar char="-"/>
            </a:pPr>
            <a:r>
              <a:rPr lang="en-US" baseline="0" dirty="0" smtClean="0"/>
              <a:t>request and response columns hold our JSON text</a:t>
            </a:r>
          </a:p>
          <a:p>
            <a:pPr marL="631908" lvl="1" indent="-174708">
              <a:buFontTx/>
              <a:buChar char="-"/>
            </a:pPr>
            <a:r>
              <a:rPr lang="en-US" baseline="0" dirty="0" smtClean="0"/>
              <a:t>Can’t be </a:t>
            </a:r>
            <a:r>
              <a:rPr lang="en-US" baseline="0" dirty="0" err="1" smtClean="0"/>
              <a:t>ntext</a:t>
            </a:r>
            <a:endParaRPr lang="en-US" baseline="0" dirty="0" smtClean="0"/>
          </a:p>
          <a:p>
            <a:pPr marL="631908" lvl="1" indent="-174708">
              <a:buFontTx/>
              <a:buChar char="-"/>
            </a:pPr>
            <a:endParaRPr lang="en-US" baseline="0" dirty="0" smtClean="0"/>
          </a:p>
          <a:p>
            <a:pPr marL="174708" marR="0" lvl="0" indent="-17470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Unlike XML, SQL Server 2016 does not have a specific JSON column type</a:t>
            </a:r>
          </a:p>
          <a:p>
            <a:pPr marL="631908" lvl="1" indent="-174708">
              <a:buFontTx/>
              <a:buChar char="-"/>
            </a:pPr>
            <a:endParaRPr lang="en-US" baseline="0" dirty="0" smtClean="0"/>
          </a:p>
          <a:p>
            <a:pPr marL="174708" lvl="0" indent="-174708">
              <a:buFontTx/>
              <a:buChar char="-"/>
            </a:pPr>
            <a:r>
              <a:rPr lang="en-US" baseline="0" dirty="0" err="1" smtClean="0"/>
              <a:t>response_status</a:t>
            </a:r>
            <a:r>
              <a:rPr lang="en-US" baseline="0" dirty="0" smtClean="0"/>
              <a:t> is pulled out into its own column so it can be indexed</a:t>
            </a:r>
          </a:p>
          <a:p>
            <a:pPr marL="174708" indent="-174708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B1794-3120-4075-9E46-9E1097194ED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9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B1794-3120-4075-9E46-9E1097194ED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6869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Aaron</a:t>
            </a:r>
            <a:r>
              <a:rPr lang="en-US" baseline="0" dirty="0" smtClean="0"/>
              <a:t> Howell tried to pay 4 times but used an expired card</a:t>
            </a:r>
          </a:p>
          <a:p>
            <a:endParaRPr lang="en-US" baseline="0" dirty="0" smtClean="0"/>
          </a:p>
          <a:p>
            <a:r>
              <a:rPr lang="en-US" baseline="0" dirty="0" smtClean="0"/>
              <a:t>- Joining JSON attributes with a relational 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B1794-3120-4075-9E46-9E1097194ED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4050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Aaron</a:t>
            </a:r>
            <a:r>
              <a:rPr lang="en-US" baseline="0" dirty="0" smtClean="0"/>
              <a:t> Howell tried to pay 4 times but used an expired card</a:t>
            </a:r>
          </a:p>
          <a:p>
            <a:endParaRPr lang="en-US" baseline="0" dirty="0" smtClean="0"/>
          </a:p>
          <a:p>
            <a:r>
              <a:rPr lang="en-US" baseline="0" dirty="0" smtClean="0"/>
              <a:t>- Joining JSON attributes with a relational 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B1794-3120-4075-9E46-9E1097194ED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6895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Aaron</a:t>
            </a:r>
            <a:r>
              <a:rPr lang="en-US" baseline="0" dirty="0" smtClean="0"/>
              <a:t> Howell tried to pay 4 times but used an expired card</a:t>
            </a:r>
          </a:p>
          <a:p>
            <a:endParaRPr lang="en-US" baseline="0" dirty="0" smtClean="0"/>
          </a:p>
          <a:p>
            <a:r>
              <a:rPr lang="en-US" baseline="0" dirty="0" smtClean="0"/>
              <a:t>- Joining JSON attributes with a relational 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B1794-3120-4075-9E46-9E1097194ED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914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Tx/>
              <a:buChar char="-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We’ve answered the question of ‘what traffic was originated by this user’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B1794-3120-4075-9E46-9E1097194ED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39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Aaron</a:t>
            </a:r>
            <a:r>
              <a:rPr lang="en-US" baseline="0" dirty="0" smtClean="0"/>
              <a:t> Howell tried to pay 4 times but used an expired card</a:t>
            </a:r>
          </a:p>
          <a:p>
            <a:endParaRPr lang="en-US" baseline="0" dirty="0" smtClean="0"/>
          </a:p>
          <a:p>
            <a:pPr marL="174708" indent="-174708">
              <a:buFontTx/>
              <a:buChar char="-"/>
            </a:pPr>
            <a:r>
              <a:rPr lang="en-US" baseline="0" dirty="0" smtClean="0"/>
              <a:t>Joining JSON attributes with a relational table</a:t>
            </a:r>
          </a:p>
          <a:p>
            <a:pPr marL="174708" indent="-174708">
              <a:buFontTx/>
              <a:buChar char="-"/>
            </a:pPr>
            <a:r>
              <a:rPr lang="en-US" baseline="0" dirty="0" smtClean="0"/>
              <a:t>Using JSON_QUERY to get a subset of the request 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B1794-3120-4075-9E46-9E1097194ED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2073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Tx/>
              <a:buChar char="-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We’ve answered the question of ‘What is this user’s credit card?’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B1794-3120-4075-9E46-9E1097194ED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46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Tx/>
              <a:buChar char="-"/>
            </a:pPr>
            <a:r>
              <a:rPr lang="en-US" baseline="0" dirty="0" smtClean="0"/>
              <a:t>beautifulbear110 spends a LOT of money at our store</a:t>
            </a:r>
          </a:p>
          <a:p>
            <a:pPr marL="174708" indent="-174708">
              <a:buFontTx/>
              <a:buChar char="-"/>
            </a:pPr>
            <a:endParaRPr lang="en-US" dirty="0" smtClean="0"/>
          </a:p>
          <a:p>
            <a:pPr marL="174708" indent="-174708">
              <a:buFontTx/>
              <a:buChar char="-"/>
            </a:pPr>
            <a:r>
              <a:rPr lang="en-US" dirty="0" smtClean="0"/>
              <a:t>Performing</a:t>
            </a:r>
            <a:r>
              <a:rPr lang="en-US" baseline="0" dirty="0" smtClean="0"/>
              <a:t> a calculation operation over data in JSON request</a:t>
            </a:r>
          </a:p>
          <a:p>
            <a:pPr marL="174708" indent="-174708">
              <a:buFontTx/>
              <a:buChar char="-"/>
            </a:pPr>
            <a:r>
              <a:rPr lang="en-US" baseline="0" dirty="0" smtClean="0"/>
              <a:t>- Unindexed field ‘amount’ – no special setup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B1794-3120-4075-9E46-9E1097194ED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346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Tx/>
              <a:buChar char="-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building this presentation, we did run into some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gotchas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B1794-3120-4075-9E46-9E1097194ED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317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B1794-3120-4075-9E46-9E1097194ED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577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We’ve talked about what JSON is</a:t>
            </a:r>
          </a:p>
          <a:p>
            <a:endParaRPr lang="en-US" dirty="0" smtClean="0"/>
          </a:p>
          <a:p>
            <a:r>
              <a:rPr lang="en-US" dirty="0" smtClean="0"/>
              <a:t>SQL Server 2016 has native</a:t>
            </a:r>
            <a:r>
              <a:rPr lang="en-US" baseline="0" dirty="0" smtClean="0"/>
              <a:t> support for working with JSON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launched a Denial of Service attack against randomuser.me</a:t>
            </a:r>
          </a:p>
          <a:p>
            <a:r>
              <a:rPr lang="en-US" baseline="0" dirty="0" smtClean="0"/>
              <a:t> - That’s not part of the SQL Server 2016 JSON support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looked at some possible use cases for leveraging JSON in a database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Used SQL Server 2016’s JSON support to answer questions about JSON data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B1794-3120-4075-9E46-9E1097194ED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5702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Tx/>
              <a:buChar char="-"/>
            </a:pPr>
            <a:r>
              <a:rPr lang="en-US" dirty="0" smtClean="0"/>
              <a:t>FOR JSON AUTO can’t be used without table aliases</a:t>
            </a:r>
          </a:p>
          <a:p>
            <a:pPr marL="631908" lvl="1" indent="-174708">
              <a:buFontTx/>
              <a:buChar char="-"/>
            </a:pPr>
            <a:r>
              <a:rPr lang="en-US" dirty="0" smtClean="0"/>
              <a:t>It’s in the MSDN documentation</a:t>
            </a:r>
          </a:p>
          <a:p>
            <a:pPr marL="631908" lvl="1" indent="-174708">
              <a:buFontTx/>
              <a:buChar char="-"/>
            </a:pPr>
            <a:r>
              <a:rPr lang="en-US" dirty="0" smtClean="0"/>
              <a:t>Tries</a:t>
            </a:r>
            <a:r>
              <a:rPr lang="en-US" baseline="0" dirty="0" smtClean="0"/>
              <a:t> to be helpful by escaping forward slashes</a:t>
            </a:r>
          </a:p>
          <a:p>
            <a:pPr marL="1089108" lvl="2" indent="-174708">
              <a:buFontTx/>
              <a:buChar char="-"/>
            </a:pPr>
            <a:r>
              <a:rPr lang="en-US" baseline="0" dirty="0" smtClean="0"/>
              <a:t>Breaks URLs</a:t>
            </a:r>
          </a:p>
          <a:p>
            <a:pPr marL="631908" lvl="1" indent="-174708">
              <a:buFontTx/>
              <a:buChar char="-"/>
            </a:pPr>
            <a:r>
              <a:rPr lang="en-US" baseline="0" dirty="0" smtClean="0"/>
              <a:t>Escapes a bunch of other things</a:t>
            </a:r>
          </a:p>
          <a:p>
            <a:pPr marL="1089108" lvl="2" indent="-174708">
              <a:buFontTx/>
              <a:buChar char="-"/>
            </a:pPr>
            <a:r>
              <a:rPr lang="en-US" baseline="0" dirty="0" smtClean="0"/>
              <a:t>Be aware if you expect the data you put in to be the same as what you get out</a:t>
            </a:r>
          </a:p>
          <a:p>
            <a:pPr marL="631908" lvl="1" indent="-174708">
              <a:buFontTx/>
              <a:buChar char="-"/>
            </a:pPr>
            <a:r>
              <a:rPr lang="en-US" baseline="0" dirty="0" smtClean="0"/>
              <a:t>Can’t use SELECT INTO with FOR JSON AUTO to generate JSON from existing tables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B1794-3120-4075-9E46-9E1097194ED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226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use JSON_VALUE</a:t>
            </a:r>
            <a:r>
              <a:rPr lang="en-US" baseline="0" dirty="0" smtClean="0"/>
              <a:t> with </a:t>
            </a:r>
            <a:r>
              <a:rPr lang="en-US" baseline="0" dirty="0" err="1" smtClean="0"/>
              <a:t>ntext</a:t>
            </a:r>
            <a:r>
              <a:rPr lang="en-US" baseline="0" dirty="0" smtClean="0"/>
              <a:t> column</a:t>
            </a:r>
          </a:p>
          <a:p>
            <a:r>
              <a:rPr lang="en-US" baseline="0" dirty="0" smtClean="0"/>
              <a:t> - It’s OK because </a:t>
            </a:r>
            <a:r>
              <a:rPr lang="en-US" baseline="0" dirty="0" err="1" smtClean="0"/>
              <a:t>nvarchar</a:t>
            </a:r>
            <a:r>
              <a:rPr lang="en-US" baseline="0" dirty="0" smtClean="0"/>
              <a:t> can store a LOT of JSON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Indexing requires computed columns</a:t>
            </a:r>
          </a:p>
          <a:p>
            <a:r>
              <a:rPr lang="en-US" baseline="0" dirty="0" smtClean="0"/>
              <a:t>- If you want to index more than a few fields, ask whether storing the data as JSON really makes sense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B1794-3120-4075-9E46-9E1097194ED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9908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B1794-3120-4075-9E46-9E1097194ED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539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JSON is commonly used to communicate data in RESTful web services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Hierarchical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Treats</a:t>
            </a:r>
            <a:r>
              <a:rPr lang="en-US" baseline="0" dirty="0" smtClean="0"/>
              <a:t> numbers as numbers and </a:t>
            </a:r>
            <a:r>
              <a:rPr lang="en-US" baseline="0" dirty="0" err="1" smtClean="0"/>
              <a:t>booleans</a:t>
            </a:r>
            <a:r>
              <a:rPr lang="en-US" baseline="0" dirty="0" smtClean="0"/>
              <a:t> as </a:t>
            </a:r>
            <a:r>
              <a:rPr lang="en-US" baseline="0" dirty="0" err="1" smtClean="0"/>
              <a:t>booleans</a:t>
            </a:r>
            <a:r>
              <a:rPr lang="en-US" baseline="0" dirty="0" smtClean="0"/>
              <a:t> instead of as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B1794-3120-4075-9E46-9E1097194E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870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SQL Server 2016 has some native tools for working with JSON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Not going to cover them in-depth here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Go to today’s JSON presentation for more information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B1794-3120-4075-9E46-9E1097194E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2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SQL is…well, I hope this group knows what SQL is.</a:t>
            </a:r>
          </a:p>
          <a:p>
            <a:endParaRPr lang="en-US" dirty="0" smtClean="0"/>
          </a:p>
          <a:p>
            <a:r>
              <a:rPr lang="en-US" dirty="0" smtClean="0"/>
              <a:t>So JSON in a</a:t>
            </a:r>
            <a:r>
              <a:rPr lang="en-US" baseline="0" dirty="0" smtClean="0"/>
              <a:t> database is</a:t>
            </a:r>
          </a:p>
          <a:p>
            <a:r>
              <a:rPr lang="en-US" baseline="0" dirty="0" smtClean="0"/>
              <a:t>	WAIT, WHAT?</a:t>
            </a:r>
          </a:p>
          <a:p>
            <a:endParaRPr lang="en-US" baseline="0" dirty="0" smtClean="0"/>
          </a:p>
          <a:p>
            <a:pPr marL="174708" indent="-174708">
              <a:buFontTx/>
              <a:buChar char="-"/>
            </a:pPr>
            <a:r>
              <a:rPr lang="en-US" baseline="0" dirty="0" smtClean="0"/>
              <a:t>Should ask why you’re storing formatted objects in a database</a:t>
            </a:r>
          </a:p>
          <a:p>
            <a:pPr marL="640594" lvl="1" indent="-174708">
              <a:buFontTx/>
              <a:buChar char="-"/>
            </a:pPr>
            <a:r>
              <a:rPr lang="en-US" baseline="0" dirty="0" smtClean="0"/>
              <a:t>Valid use cases exist, but there are probably better ways to solve the problem</a:t>
            </a:r>
          </a:p>
          <a:p>
            <a:pPr marL="640594" lvl="1" indent="-174708">
              <a:buFontTx/>
              <a:buChar char="-"/>
            </a:pPr>
            <a:endParaRPr lang="en-US" baseline="0" dirty="0" smtClean="0"/>
          </a:p>
          <a:p>
            <a:pPr marL="174708" indent="-174708">
              <a:buFontTx/>
              <a:buChar char="-"/>
            </a:pPr>
            <a:r>
              <a:rPr lang="en-US" baseline="0" dirty="0" smtClean="0"/>
              <a:t>Now we’ll talk about some possible use cases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B1794-3120-4075-9E46-9E1097194E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32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 use case: document</a:t>
            </a:r>
            <a:r>
              <a:rPr lang="en-US" baseline="0" dirty="0" smtClean="0"/>
              <a:t> store for dynamic objects</a:t>
            </a:r>
          </a:p>
          <a:p>
            <a:pPr marL="174708" indent="-174708">
              <a:buFontTx/>
              <a:buChar char="-"/>
            </a:pPr>
            <a:r>
              <a:rPr lang="en-US" baseline="0" dirty="0" smtClean="0"/>
              <a:t>Such as </a:t>
            </a:r>
          </a:p>
          <a:p>
            <a:pPr marL="640594" lvl="1" indent="-174708">
              <a:buFontTx/>
              <a:buChar char="-"/>
            </a:pPr>
            <a:r>
              <a:rPr lang="en-US" baseline="0" dirty="0" smtClean="0"/>
              <a:t>Tweets</a:t>
            </a:r>
          </a:p>
          <a:p>
            <a:pPr marL="640594" lvl="1" indent="-174708">
              <a:buFontTx/>
              <a:buChar char="-"/>
            </a:pPr>
            <a:r>
              <a:rPr lang="en-US" baseline="0" dirty="0" smtClean="0"/>
              <a:t>Facebook posts</a:t>
            </a:r>
          </a:p>
          <a:p>
            <a:pPr marL="640594" lvl="1" indent="-174708">
              <a:buFontTx/>
              <a:buChar char="-"/>
            </a:pPr>
            <a:r>
              <a:rPr lang="en-US" baseline="0" dirty="0" smtClean="0"/>
              <a:t>Blog posts</a:t>
            </a:r>
          </a:p>
          <a:p>
            <a:pPr marL="174708" indent="-174708">
              <a:buFontTx/>
              <a:buChar char="-"/>
            </a:pPr>
            <a:r>
              <a:rPr lang="en-US" baseline="0" dirty="0" smtClean="0"/>
              <a:t>Usually means a lot of reads</a:t>
            </a:r>
          </a:p>
          <a:p>
            <a:pPr marL="174708" indent="-174708">
              <a:buFontTx/>
              <a:buChar char="-"/>
            </a:pPr>
            <a:r>
              <a:rPr lang="en-US" baseline="0" dirty="0" smtClean="0"/>
              <a:t>Could mean lots of deletes</a:t>
            </a:r>
          </a:p>
          <a:p>
            <a:pPr marL="640594" lvl="1" indent="-174708">
              <a:buFontTx/>
              <a:buChar char="-"/>
            </a:pPr>
            <a:r>
              <a:rPr lang="en-US" baseline="0" dirty="0" smtClean="0"/>
              <a:t>E.g. storing Tweets, grabbing keywords and user attributes, and deleting Tweet document</a:t>
            </a:r>
          </a:p>
          <a:p>
            <a:pPr marL="174708" indent="-174708">
              <a:buFontTx/>
              <a:buChar char="-"/>
            </a:pPr>
            <a:r>
              <a:rPr lang="en-US" baseline="0" dirty="0" smtClean="0"/>
              <a:t>Other technologies are better suited to this type of task, such as </a:t>
            </a:r>
            <a:r>
              <a:rPr lang="en-US" baseline="0" dirty="0" err="1" smtClean="0"/>
              <a:t>ElasticSearch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DocumentDB</a:t>
            </a:r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B1794-3120-4075-9E46-9E1097194E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501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Reporting software can</a:t>
            </a:r>
            <a:r>
              <a:rPr lang="en-US" baseline="0" dirty="0" smtClean="0"/>
              <a:t> usually consume JSON as a data source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JSON makes it easy to produce JSON from tabular data</a:t>
            </a:r>
          </a:p>
          <a:p>
            <a:endParaRPr lang="en-US" baseline="0" dirty="0" smtClean="0"/>
          </a:p>
          <a:p>
            <a:r>
              <a:rPr lang="en-US" baseline="0" dirty="0" smtClean="0"/>
              <a:t>Row and column-level security prevents unauthorized data access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Add a dumb web service that translates inbound queries</a:t>
            </a:r>
          </a:p>
          <a:p>
            <a:r>
              <a:rPr lang="en-US" baseline="0" dirty="0" smtClean="0"/>
              <a:t>     Just returns JSON the database provides from FOR JSON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Reporting service is very flexible</a:t>
            </a:r>
          </a:p>
          <a:p>
            <a:r>
              <a:rPr lang="en-US" baseline="0" dirty="0" smtClean="0"/>
              <a:t>     Can make changes at database level with stored procedures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B1794-3120-4075-9E46-9E1097194E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82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might want to log all of the requests</a:t>
            </a:r>
            <a:r>
              <a:rPr lang="en-US" baseline="0" dirty="0" smtClean="0"/>
              <a:t> and responses to and from a web service</a:t>
            </a:r>
          </a:p>
          <a:p>
            <a:endParaRPr lang="en-US" baseline="0" dirty="0" smtClean="0"/>
          </a:p>
          <a:p>
            <a:r>
              <a:rPr lang="en-US" baseline="0" dirty="0" smtClean="0"/>
              <a:t>Fast searches on specific JSON attributes via indexing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Tie data in JSON requests and responses to tabular relational data elsewhere</a:t>
            </a:r>
          </a:p>
          <a:p>
            <a:r>
              <a:rPr lang="en-US" baseline="0" dirty="0" smtClean="0"/>
              <a:t>     e.g. user account 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B1794-3120-4075-9E46-9E1097194E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84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Stripe is an online payment gateway</a:t>
            </a:r>
          </a:p>
          <a:p>
            <a:endParaRPr lang="en-US" dirty="0"/>
          </a:p>
          <a:p>
            <a:r>
              <a:rPr lang="en-US" dirty="0" smtClean="0"/>
              <a:t>-  Send request with customer and card info</a:t>
            </a:r>
          </a:p>
          <a:p>
            <a:r>
              <a:rPr lang="en-US" dirty="0" smtClean="0"/>
              <a:t>     - JSON response with status and customer info</a:t>
            </a:r>
          </a:p>
          <a:p>
            <a:endParaRPr lang="en-US" dirty="0"/>
          </a:p>
          <a:p>
            <a:pPr marL="174708" indent="-174708">
              <a:buFontTx/>
              <a:buChar char="-"/>
            </a:pPr>
            <a:r>
              <a:rPr lang="en-US" dirty="0" smtClean="0"/>
              <a:t>Dealing with dollars, so there’s some liability</a:t>
            </a:r>
          </a:p>
          <a:p>
            <a:pPr marL="640594" lvl="1" indent="-174708">
              <a:buFontTx/>
              <a:buChar char="-"/>
            </a:pPr>
            <a:r>
              <a:rPr lang="en-US" dirty="0" smtClean="0"/>
              <a:t>Companies tend to store as much info as possible</a:t>
            </a:r>
          </a:p>
          <a:p>
            <a:pPr marL="640594" lvl="1" indent="-174708">
              <a:buFontTx/>
              <a:buChar char="-"/>
            </a:pPr>
            <a:r>
              <a:rPr lang="en-US" dirty="0" smtClean="0"/>
              <a:t>Oops, double-charged you for that laptop</a:t>
            </a:r>
          </a:p>
          <a:p>
            <a:pPr marL="640594" lvl="1" indent="-174708">
              <a:buFontTx/>
              <a:buChar char="-"/>
            </a:pPr>
            <a:r>
              <a:rPr lang="en-US" dirty="0" err="1" smtClean="0"/>
              <a:t>Dreamhost</a:t>
            </a:r>
            <a:r>
              <a:rPr lang="en-US" dirty="0" smtClean="0"/>
              <a:t>? </a:t>
            </a:r>
            <a:r>
              <a:rPr lang="en-US" b="1" dirty="0" smtClean="0"/>
              <a:t>$7.5 million </a:t>
            </a:r>
            <a:r>
              <a:rPr lang="en-US" dirty="0" smtClean="0"/>
              <a:t>billing error beginning of </a:t>
            </a:r>
            <a:r>
              <a:rPr lang="en-US" b="1" dirty="0" smtClean="0"/>
              <a:t>2008</a:t>
            </a:r>
          </a:p>
          <a:p>
            <a:pPr marL="1106481" lvl="2" indent="-174708">
              <a:buFontTx/>
              <a:buChar char="-"/>
            </a:pPr>
            <a:r>
              <a:rPr lang="en-US" dirty="0" smtClean="0">
                <a:hlinkClick r:id="rId3"/>
              </a:rPr>
              <a:t>https://www.dreamhost.com/blog/2008/01/15/um-whoops/</a:t>
            </a:r>
            <a:endParaRPr lang="en-US" dirty="0" smtClean="0"/>
          </a:p>
          <a:p>
            <a:pPr marL="1106481" lvl="2" indent="-174708">
              <a:buFontTx/>
              <a:buChar char="-"/>
            </a:pPr>
            <a:r>
              <a:rPr lang="en-US" dirty="0" smtClean="0">
                <a:hlinkClick r:id="rId4"/>
              </a:rPr>
              <a:t>https://consumerist.com/2008/01/15/dreamhost-is-very-very-sorry-for-75-million-billing-error/</a:t>
            </a:r>
            <a:endParaRPr lang="en-US" dirty="0" smtClean="0"/>
          </a:p>
          <a:p>
            <a:pPr marL="174708" indent="-174708">
              <a:buFontTx/>
              <a:buChar char="-"/>
            </a:pPr>
            <a:r>
              <a:rPr lang="en-US" dirty="0" smtClean="0"/>
              <a:t>Troubleshoot</a:t>
            </a:r>
          </a:p>
          <a:p>
            <a:pPr marL="640594" lvl="1" indent="-174708">
              <a:buFontTx/>
              <a:buChar char="-"/>
            </a:pPr>
            <a:r>
              <a:rPr lang="en-US" dirty="0" smtClean="0"/>
              <a:t>errors returned</a:t>
            </a:r>
          </a:p>
          <a:p>
            <a:pPr marL="640594" lvl="1" indent="-174708">
              <a:buFontTx/>
              <a:buChar char="-"/>
            </a:pPr>
            <a:r>
              <a:rPr lang="en-US" dirty="0" smtClean="0"/>
              <a:t>bounced payments</a:t>
            </a:r>
          </a:p>
          <a:p>
            <a:pPr marL="640594" lvl="1" indent="-174708">
              <a:buFontTx/>
              <a:buChar char="-"/>
            </a:pPr>
            <a:r>
              <a:rPr lang="en-US" dirty="0" smtClean="0"/>
              <a:t>fraud claims</a:t>
            </a:r>
          </a:p>
          <a:p>
            <a:pPr marL="1106481" lvl="2" indent="-174708">
              <a:buFontTx/>
              <a:buChar char="-"/>
            </a:pPr>
            <a:endParaRPr lang="en-US" dirty="0" smtClean="0"/>
          </a:p>
          <a:p>
            <a:pPr marL="174708" indent="-174708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B1794-3120-4075-9E46-9E1097194E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89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547"/>
            <a:ext cx="9143999" cy="67586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408" y="516685"/>
            <a:ext cx="8203153" cy="1470025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8408" y="1907341"/>
            <a:ext cx="7925349" cy="1752600"/>
          </a:xfrm>
        </p:spPr>
        <p:txBody>
          <a:bodyPr>
            <a:norm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197614"/>
            <a:ext cx="773079" cy="36512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4/6/2016</a:t>
            </a:fld>
            <a:endParaRPr lang="en-US" dirty="0"/>
          </a:p>
        </p:txBody>
      </p:sp>
      <p:pic>
        <p:nvPicPr>
          <p:cNvPr id="9" name="Picture 8" descr="SQLSaturday_Final_We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317" y="5675582"/>
            <a:ext cx="1912930" cy="1044064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0847" y="6197614"/>
            <a:ext cx="2895600" cy="365125"/>
          </a:xfrm>
        </p:spPr>
        <p:txBody>
          <a:bodyPr/>
          <a:lstStyle>
            <a:lvl1pPr algn="l"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2B21B-2ADA-A040-A652-A7305E1B99FE}" type="datetimeFigureOut">
              <a:rPr lang="en-US" smtClean="0"/>
              <a:t>4/6/2016</a:t>
            </a:fld>
            <a:endParaRPr lang="en-US"/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706329" y="6286903"/>
            <a:ext cx="8513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42B21B-2ADA-A040-A652-A7305E1B99FE}" type="datetimeFigureOut">
              <a:rPr lang="en-US" smtClean="0"/>
              <a:pPr/>
              <a:t>4/6/2016</a:t>
            </a:fld>
            <a:r>
              <a:rPr lang="en-US" smtClean="0"/>
              <a:t>  |</a:t>
            </a:r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20114" y="6286903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87FD5303-69AD-2E4D-B18B-E5EED0F0A60B}" type="slidenum">
              <a:rPr lang="en-US" smtClean="0"/>
              <a:pPr/>
              <a:t>‹#›</a:t>
            </a:fld>
            <a:r>
              <a:rPr lang="en-US" dirty="0" smtClean="0"/>
              <a:t>  |  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536576" y="1299672"/>
            <a:ext cx="86868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73538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8513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4/6/2016</a:t>
            </a:fld>
            <a:r>
              <a:rPr lang="en-US" smtClean="0"/>
              <a:t>  </a:t>
            </a:r>
            <a:r>
              <a:rPr lang="en-US" dirty="0" smtClean="0"/>
              <a:t>|</a:t>
            </a:r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20114" y="6286903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87FD5303-69AD-2E4D-B18B-E5EED0F0A60B}" type="slidenum">
              <a:rPr lang="en-US" smtClean="0"/>
              <a:pPr/>
              <a:t>‹#›</a:t>
            </a:fld>
            <a:r>
              <a:rPr lang="en-US" dirty="0" smtClean="0"/>
              <a:t>  |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75403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charset="2"/>
              <a:buChar char="§"/>
              <a:defRPr>
                <a:solidFill>
                  <a:schemeClr val="tx2"/>
                </a:solidFill>
              </a:defRPr>
            </a:lvl1pPr>
            <a:lvl2pPr marL="742950" indent="-285750">
              <a:buFont typeface="Wingdings" charset="2"/>
              <a:buChar char="§"/>
              <a:defRPr>
                <a:solidFill>
                  <a:srgbClr val="474947"/>
                </a:solidFill>
              </a:defRPr>
            </a:lvl2pPr>
            <a:lvl3pPr marL="1143000" indent="-228600">
              <a:buFont typeface="Wingdings" charset="2"/>
              <a:buChar char="§"/>
              <a:defRPr>
                <a:solidFill>
                  <a:srgbClr val="474947"/>
                </a:solidFill>
              </a:defRPr>
            </a:lvl3pPr>
            <a:lvl4pPr marL="1600200" indent="-228600">
              <a:buFont typeface="Wingdings" charset="2"/>
              <a:buChar char="§"/>
              <a:defRPr>
                <a:solidFill>
                  <a:srgbClr val="474947"/>
                </a:solidFill>
              </a:defRPr>
            </a:lvl4pPr>
            <a:lvl5pPr marL="2057400" indent="-228600">
              <a:buFont typeface="Wingdings" charset="2"/>
              <a:buChar char="§"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9330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4/6/2016</a:t>
            </a:fld>
            <a:r>
              <a:rPr lang="en-US" smtClean="0"/>
              <a:t>  </a:t>
            </a:r>
            <a:r>
              <a:rPr lang="en-US" dirty="0" smtClean="0"/>
              <a:t>|</a:t>
            </a:r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67245" y="6286903"/>
            <a:ext cx="37944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SQL JSON Tools…wait, what?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87FD5303-69AD-2E4D-B18B-E5EED0F0A60B}" type="slidenum">
              <a:rPr lang="en-US" smtClean="0"/>
              <a:pPr/>
              <a:t>‹#›</a:t>
            </a:fld>
            <a:r>
              <a:rPr lang="en-US" dirty="0" smtClean="0"/>
              <a:t>  |  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536576" y="1299672"/>
            <a:ext cx="86868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1406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i="0" cap="all"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8513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4/6/2016</a:t>
            </a:fld>
            <a:r>
              <a:rPr lang="en-US" smtClean="0"/>
              <a:t>  </a:t>
            </a:r>
            <a:r>
              <a:rPr lang="en-US" dirty="0" smtClean="0"/>
              <a:t>|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20114" y="6286903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87FD5303-69AD-2E4D-B18B-E5EED0F0A60B}" type="slidenum">
              <a:rPr lang="en-US" smtClean="0"/>
              <a:pPr/>
              <a:t>‹#›</a:t>
            </a:fld>
            <a:r>
              <a:rPr lang="en-US" dirty="0" smtClean="0"/>
              <a:t>  |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596381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706329" y="6286903"/>
            <a:ext cx="8513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4/6/2016</a:t>
            </a:fld>
            <a:r>
              <a:rPr lang="en-US" smtClean="0"/>
              <a:t>  </a:t>
            </a:r>
            <a:r>
              <a:rPr lang="en-US" dirty="0" smtClean="0"/>
              <a:t>|</a:t>
            </a:r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20114" y="6286903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87FD5303-69AD-2E4D-B18B-E5EED0F0A60B}" type="slidenum">
              <a:rPr lang="en-US" smtClean="0"/>
              <a:pPr/>
              <a:t>‹#›</a:t>
            </a:fld>
            <a:r>
              <a:rPr lang="en-US" dirty="0" smtClean="0"/>
              <a:t>  |  </a:t>
            </a:r>
            <a:endParaRPr 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536576" y="1299672"/>
            <a:ext cx="86868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98301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706329" y="6286903"/>
            <a:ext cx="8513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4/6/2016</a:t>
            </a:fld>
            <a:r>
              <a:rPr lang="en-US" smtClean="0"/>
              <a:t>  </a:t>
            </a:r>
            <a:r>
              <a:rPr lang="en-US" dirty="0" smtClean="0"/>
              <a:t>|</a:t>
            </a:r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20114" y="6286903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87FD5303-69AD-2E4D-B18B-E5EED0F0A60B}" type="slidenum">
              <a:rPr lang="en-US" smtClean="0"/>
              <a:pPr/>
              <a:t>‹#›</a:t>
            </a:fld>
            <a:r>
              <a:rPr lang="en-US" dirty="0" smtClean="0"/>
              <a:t>  |  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536576" y="1299672"/>
            <a:ext cx="86868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22623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8513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4/6/2016</a:t>
            </a:fld>
            <a:r>
              <a:rPr lang="en-US" smtClean="0"/>
              <a:t>  </a:t>
            </a:r>
            <a:r>
              <a:rPr lang="en-US" dirty="0" smtClean="0"/>
              <a:t>|</a:t>
            </a:r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20114" y="6286903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87FD5303-69AD-2E4D-B18B-E5EED0F0A60B}" type="slidenum">
              <a:rPr lang="en-US" smtClean="0"/>
              <a:pPr/>
              <a:t>‹#›</a:t>
            </a:fld>
            <a:r>
              <a:rPr lang="en-US" dirty="0" smtClean="0"/>
              <a:t>  |  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536576" y="1299672"/>
            <a:ext cx="86868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53773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8513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4/6/2016</a:t>
            </a:fld>
            <a:r>
              <a:rPr lang="en-US" smtClean="0"/>
              <a:t>  </a:t>
            </a:r>
            <a:r>
              <a:rPr lang="en-US" dirty="0" smtClean="0"/>
              <a:t>|</a:t>
            </a:r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20114" y="6286903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87FD5303-69AD-2E4D-B18B-E5EED0F0A60B}" type="slidenum">
              <a:rPr lang="en-US" smtClean="0"/>
              <a:pPr/>
              <a:t>‹#›</a:t>
            </a:fld>
            <a:r>
              <a:rPr lang="en-US" dirty="0" smtClean="0"/>
              <a:t>  |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000"/>
            </a:lvl1pPr>
            <a:lvl2pPr>
              <a:defRPr sz="26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706329" y="6286903"/>
            <a:ext cx="8513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4/6/2016</a:t>
            </a:fld>
            <a:r>
              <a:rPr lang="en-US" smtClean="0"/>
              <a:t>  </a:t>
            </a:r>
            <a:r>
              <a:rPr lang="en-US" dirty="0" smtClean="0"/>
              <a:t>|</a:t>
            </a:r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20114" y="6286903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87FD5303-69AD-2E4D-B18B-E5EED0F0A60B}" type="slidenum">
              <a:rPr lang="en-US" smtClean="0"/>
              <a:pPr/>
              <a:t>‹#›</a:t>
            </a:fld>
            <a:r>
              <a:rPr lang="en-US" dirty="0" smtClean="0"/>
              <a:t>  |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09028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706329" y="6286903"/>
            <a:ext cx="8513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4/6/2016</a:t>
            </a:fld>
            <a:r>
              <a:rPr lang="en-US" smtClean="0"/>
              <a:t>  </a:t>
            </a:r>
            <a:r>
              <a:rPr lang="en-US" dirty="0" smtClean="0"/>
              <a:t>|</a:t>
            </a:r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20114" y="6286903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87FD5303-69AD-2E4D-B18B-E5EED0F0A60B}" type="slidenum">
              <a:rPr lang="en-US" smtClean="0"/>
              <a:pPr/>
              <a:t>‹#›</a:t>
            </a:fld>
            <a:r>
              <a:rPr lang="en-US" dirty="0" smtClean="0"/>
              <a:t>  |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24323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72" y="6072791"/>
            <a:ext cx="9143995" cy="79513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8513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4/6/2016</a:t>
            </a:fld>
            <a:r>
              <a:rPr lang="en-US" smtClean="0"/>
              <a:t>  </a:t>
            </a:r>
            <a:r>
              <a:rPr lang="en-US" dirty="0" smtClean="0"/>
              <a:t>|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20114" y="6286903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87FD5303-69AD-2E4D-B18B-E5EED0F0A60B}" type="slidenum">
              <a:rPr lang="en-US" smtClean="0"/>
              <a:pPr/>
              <a:t>‹#›</a:t>
            </a:fld>
            <a:r>
              <a:rPr lang="en-US" dirty="0" smtClean="0"/>
              <a:t>  |  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260044" y="12203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SQLSaturday_Final_Web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337" y="5936170"/>
            <a:ext cx="1912930" cy="9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30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sz="26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2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4.png"/><Relationship Id="rId7" Type="http://schemas.openxmlformats.org/officeDocument/2006/relationships/slide" Target="slide1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image" Target="../media/image25.png"/><Relationship Id="rId4" Type="http://schemas.openxmlformats.org/officeDocument/2006/relationships/slide" Target="slide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4.png"/><Relationship Id="rId7" Type="http://schemas.openxmlformats.org/officeDocument/2006/relationships/slide" Target="slide1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image" Target="../media/image25.png"/><Relationship Id="rId4" Type="http://schemas.openxmlformats.org/officeDocument/2006/relationships/slide" Target="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slide" Target="slide12.xm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slide" Target="slide16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mgur.com/image/edit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4.jpg"/><Relationship Id="rId4" Type="http://schemas.openxmlformats.org/officeDocument/2006/relationships/image" Target="../media/image3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408" y="597500"/>
            <a:ext cx="8203153" cy="1470025"/>
          </a:xfrm>
        </p:spPr>
        <p:txBody>
          <a:bodyPr/>
          <a:lstStyle/>
          <a:p>
            <a:r>
              <a:rPr lang="en-US" dirty="0" smtClean="0"/>
              <a:t>SQL JSON Tools…wait, what?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8408" y="2067525"/>
            <a:ext cx="7925349" cy="1752600"/>
          </a:xfrm>
        </p:spPr>
        <p:txBody>
          <a:bodyPr/>
          <a:lstStyle/>
          <a:p>
            <a:r>
              <a:rPr lang="en-US" dirty="0" smtClean="0"/>
              <a:t>A developer’s use cases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9125" y="2819400"/>
            <a:ext cx="5686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/r/</a:t>
            </a:r>
            <a:r>
              <a:rPr lang="en-US" dirty="0" err="1" smtClean="0"/>
              <a:t>iama</a:t>
            </a:r>
            <a:r>
              <a:rPr lang="en-US" dirty="0" smtClean="0"/>
              <a:t>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Java developer #</a:t>
            </a:r>
            <a:r>
              <a:rPr lang="en-US" dirty="0" err="1" smtClean="0"/>
              <a:t>donthatemebro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SQL Server n00b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733477" y="3962400"/>
            <a:ext cx="398145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52475" y="3957250"/>
            <a:ext cx="8107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Slide deck, examples, SQL script </a:t>
            </a:r>
            <a:r>
              <a:rPr lang="en-US" dirty="0"/>
              <a:t>at </a:t>
            </a:r>
            <a:r>
              <a:rPr lang="en-US" dirty="0">
                <a:solidFill>
                  <a:schemeClr val="accent3"/>
                </a:solidFill>
              </a:rPr>
              <a:t>https://</a:t>
            </a:r>
            <a:r>
              <a:rPr lang="en-US" dirty="0" smtClean="0">
                <a:solidFill>
                  <a:schemeClr val="accent3"/>
                </a:solidFill>
              </a:rPr>
              <a:t>github.com/tsaiclone/json-demo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No pictures please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1866">
            <a:off x="8820618" y="6512419"/>
            <a:ext cx="319412" cy="4022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606786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</a:t>
            </a:r>
            <a:r>
              <a:rPr lang="en-US" dirty="0" smtClean="0"/>
              <a:t>Service Logging - Setup</a:t>
            </a:r>
            <a:endParaRPr lang="en-US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9466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4/6/2016</a:t>
            </a:fld>
            <a:r>
              <a:rPr lang="en-US" dirty="0" smtClean="0"/>
              <a:t>  |</a:t>
            </a:r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43205" y="6286903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SQL JSON Tools…wait, what?</a:t>
            </a:r>
            <a:endParaRPr lang="en-US" dirty="0"/>
          </a:p>
        </p:txBody>
      </p:sp>
      <p:sp>
        <p:nvSpPr>
          <p:cNvPr id="22" name="Slide Number Placeholder 5"/>
          <p:cNvSpPr txBox="1">
            <a:spLocks/>
          </p:cNvSpPr>
          <p:nvPr/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FD5303-69AD-2E4D-B18B-E5EED0F0A60B}" type="slidenum">
              <a:rPr lang="en-US" smtClean="0"/>
              <a:pPr/>
              <a:t>10</a:t>
            </a:fld>
            <a:r>
              <a:rPr lang="en-US" dirty="0" smtClean="0"/>
              <a:t>  |  </a:t>
            </a:r>
            <a:endParaRPr lang="en-US" dirty="0"/>
          </a:p>
        </p:txBody>
      </p:sp>
      <p:sp>
        <p:nvSpPr>
          <p:cNvPr id="8" name="Content Placeholder 18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2807980"/>
          </a:xfrm>
        </p:spPr>
        <p:txBody>
          <a:bodyPr>
            <a:normAutofit/>
          </a:bodyPr>
          <a:lstStyle/>
          <a:p>
            <a:r>
              <a:rPr lang="en-US" dirty="0" smtClean="0"/>
              <a:t>10K JSON requests/responses via Stripe</a:t>
            </a:r>
          </a:p>
          <a:p>
            <a:pPr lvl="1"/>
            <a:r>
              <a:rPr lang="en-US" dirty="0" smtClean="0"/>
              <a:t>Random users from randomuser.me</a:t>
            </a:r>
          </a:p>
          <a:p>
            <a:r>
              <a:rPr lang="en-US" dirty="0" smtClean="0"/>
              <a:t>Two tables</a:t>
            </a:r>
          </a:p>
          <a:p>
            <a:pPr lvl="1"/>
            <a:r>
              <a:rPr lang="en-US" dirty="0" err="1"/>
              <a:t>d</a:t>
            </a:r>
            <a:r>
              <a:rPr lang="en-US" dirty="0" err="1" smtClean="0"/>
              <a:t>bo.user_account</a:t>
            </a:r>
            <a:endParaRPr lang="en-US" dirty="0" smtClean="0"/>
          </a:p>
          <a:p>
            <a:pPr lvl="1"/>
            <a:r>
              <a:rPr lang="en-US" dirty="0" err="1" smtClean="0"/>
              <a:t>dbo.stripe_log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706329" y="6634444"/>
            <a:ext cx="5533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All information based on typical but simplistic scenarios. Always research before implementing.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6816" y="4225618"/>
            <a:ext cx="460651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request</a:t>
            </a:r>
            <a:r>
              <a:rPr lang="en-US" sz="1600" dirty="0" smtClean="0"/>
              <a:t> </a:t>
            </a:r>
            <a:r>
              <a:rPr lang="en-US" sz="1600" dirty="0" err="1">
                <a:solidFill>
                  <a:srgbClr val="0070C0"/>
                </a:solidFill>
              </a:rPr>
              <a:t>nvarchar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FF3399"/>
                </a:solidFill>
              </a:rPr>
              <a:t>max</a:t>
            </a:r>
            <a:r>
              <a:rPr lang="en-US" sz="1600" dirty="0"/>
              <a:t>)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NULL</a:t>
            </a:r>
            <a:r>
              <a:rPr lang="en-US" sz="1600" dirty="0" smtClean="0"/>
              <a:t>,</a:t>
            </a:r>
          </a:p>
          <a:p>
            <a:r>
              <a:rPr lang="en-US" b="1" dirty="0" smtClean="0"/>
              <a:t>response</a:t>
            </a:r>
            <a:r>
              <a:rPr lang="en-US" sz="1600" dirty="0" smtClean="0"/>
              <a:t> </a:t>
            </a:r>
            <a:r>
              <a:rPr lang="en-US" sz="1600" dirty="0" err="1">
                <a:solidFill>
                  <a:srgbClr val="0070C0"/>
                </a:solidFill>
              </a:rPr>
              <a:t>nvarchar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FF3399"/>
                </a:solidFill>
              </a:rPr>
              <a:t>max</a:t>
            </a:r>
            <a:r>
              <a:rPr lang="en-US" sz="1600" dirty="0"/>
              <a:t>)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NULL</a:t>
            </a:r>
            <a:r>
              <a:rPr lang="en-US" sz="1600" dirty="0" smtClean="0"/>
              <a:t>, </a:t>
            </a:r>
            <a:r>
              <a:rPr lang="en-US" sz="1600" dirty="0" err="1" smtClean="0"/>
              <a:t>response_status</a:t>
            </a:r>
            <a:r>
              <a:rPr lang="en-US" sz="1600" dirty="0" smtClean="0"/>
              <a:t> </a:t>
            </a:r>
          </a:p>
          <a:p>
            <a:r>
              <a:rPr lang="en-US" sz="1600" dirty="0"/>
              <a:t>	</a:t>
            </a:r>
            <a:r>
              <a:rPr lang="en-US" sz="1600" dirty="0">
                <a:solidFill>
                  <a:srgbClr val="0070C0"/>
                </a:solidFill>
              </a:rPr>
              <a:t>AS</a:t>
            </a:r>
            <a:r>
              <a:rPr lang="en-US" sz="1600" dirty="0" smtClean="0"/>
              <a:t> </a:t>
            </a:r>
            <a:r>
              <a:rPr lang="en-US" sz="1600" dirty="0">
                <a:solidFill>
                  <a:srgbClr val="FF3399"/>
                </a:solidFill>
              </a:rPr>
              <a:t>JSON_VALUE</a:t>
            </a:r>
            <a:r>
              <a:rPr lang="en-US" sz="1600" dirty="0"/>
              <a:t>(response, </a:t>
            </a:r>
            <a:r>
              <a:rPr lang="en-US" sz="1600" dirty="0">
                <a:solidFill>
                  <a:srgbClr val="FF0000"/>
                </a:solidFill>
              </a:rPr>
              <a:t>'$.</a:t>
            </a:r>
            <a:r>
              <a:rPr lang="en-US" sz="1600" dirty="0" err="1">
                <a:solidFill>
                  <a:srgbClr val="FF0000"/>
                </a:solidFill>
              </a:rPr>
              <a:t>httpStatus</a:t>
            </a:r>
            <a:r>
              <a:rPr lang="en-US" sz="1600" dirty="0" smtClean="0">
                <a:solidFill>
                  <a:srgbClr val="FF0000"/>
                </a:solidFill>
              </a:rPr>
              <a:t>'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592" y="77370"/>
            <a:ext cx="1452107" cy="1089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591" y="77370"/>
            <a:ext cx="1452107" cy="10890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590" y="77370"/>
            <a:ext cx="1452107" cy="108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856487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</a:t>
            </a:r>
            <a:r>
              <a:rPr lang="en-US" dirty="0" smtClean="0"/>
              <a:t>Service Logging - Questions</a:t>
            </a:r>
            <a:endParaRPr lang="en-US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9466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4/6/2016</a:t>
            </a:fld>
            <a:r>
              <a:rPr lang="en-US" dirty="0" smtClean="0"/>
              <a:t>  |</a:t>
            </a:r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43205" y="6286903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SQL JSON Tools…wait, what?</a:t>
            </a:r>
            <a:endParaRPr lang="en-US" dirty="0"/>
          </a:p>
        </p:txBody>
      </p:sp>
      <p:sp>
        <p:nvSpPr>
          <p:cNvPr id="22" name="Slide Number Placeholder 5"/>
          <p:cNvSpPr txBox="1">
            <a:spLocks/>
          </p:cNvSpPr>
          <p:nvPr/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FD5303-69AD-2E4D-B18B-E5EED0F0A60B}" type="slidenum">
              <a:rPr lang="en-US" smtClean="0"/>
              <a:pPr/>
              <a:t>11</a:t>
            </a:fld>
            <a:r>
              <a:rPr lang="en-US" dirty="0" smtClean="0"/>
              <a:t>  |  </a:t>
            </a:r>
            <a:endParaRPr lang="en-US" dirty="0"/>
          </a:p>
        </p:txBody>
      </p:sp>
      <p:sp>
        <p:nvSpPr>
          <p:cNvPr id="8" name="Content Placeholder 18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Answer questions:</a:t>
            </a:r>
          </a:p>
          <a:p>
            <a:pPr lvl="1"/>
            <a:r>
              <a:rPr lang="en-US" dirty="0"/>
              <a:t>What traffic was originated by this user?</a:t>
            </a:r>
          </a:p>
          <a:p>
            <a:pPr lvl="1"/>
            <a:r>
              <a:rPr lang="en-US" dirty="0" smtClean="0"/>
              <a:t>What is this user’s CC?</a:t>
            </a:r>
          </a:p>
          <a:p>
            <a:pPr lvl="1"/>
            <a:r>
              <a:rPr lang="en-US" dirty="0" smtClean="0"/>
              <a:t>Is the user worth the effort?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6329" y="6634444"/>
            <a:ext cx="5533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All information based on typical but simplistic scenarios. Always research before implementing.</a:t>
            </a: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717" y="2483939"/>
            <a:ext cx="611074" cy="473582"/>
          </a:xfrm>
          <a:prstGeom prst="rect">
            <a:avLst/>
          </a:prstGeom>
        </p:spPr>
      </p:pic>
      <p:sp>
        <p:nvSpPr>
          <p:cNvPr id="19" name="TextBox 18">
            <a:hlinkClick r:id="rId4" action="ppaction://hlinksldjump" highlightClick="1"/>
          </p:cNvPr>
          <p:cNvSpPr txBox="1"/>
          <p:nvPr/>
        </p:nvSpPr>
        <p:spPr>
          <a:xfrm>
            <a:off x="101867" y="2084664"/>
            <a:ext cx="7873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accent5">
                    <a:lumMod val="75000"/>
                  </a:schemeClr>
                </a:solidFill>
              </a:rPr>
              <a:t>See example</a:t>
            </a:r>
            <a:endParaRPr lang="en-US" sz="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3" name="Picture 22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72" y="2029706"/>
            <a:ext cx="381053" cy="371527"/>
          </a:xfrm>
          <a:prstGeom prst="rect">
            <a:avLst/>
          </a:prstGeom>
        </p:spPr>
      </p:pic>
      <p:pic>
        <p:nvPicPr>
          <p:cNvPr id="24" name="Picture 23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62" y="2495546"/>
            <a:ext cx="381053" cy="371527"/>
          </a:xfrm>
          <a:prstGeom prst="rect">
            <a:avLst/>
          </a:prstGeom>
        </p:spPr>
      </p:pic>
      <p:pic>
        <p:nvPicPr>
          <p:cNvPr id="25" name="Picture 24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62" y="2975897"/>
            <a:ext cx="381053" cy="371527"/>
          </a:xfrm>
          <a:prstGeom prst="rect">
            <a:avLst/>
          </a:prstGeom>
        </p:spPr>
      </p:pic>
      <p:sp>
        <p:nvSpPr>
          <p:cNvPr id="26" name="TextBox 25">
            <a:hlinkClick r:id="rId6" action="ppaction://hlinksldjump" highlightClick="1"/>
          </p:cNvPr>
          <p:cNvSpPr txBox="1"/>
          <p:nvPr/>
        </p:nvSpPr>
        <p:spPr>
          <a:xfrm>
            <a:off x="101867" y="2560945"/>
            <a:ext cx="7873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accent5">
                    <a:lumMod val="75000"/>
                  </a:schemeClr>
                </a:solidFill>
              </a:rPr>
              <a:t>See example</a:t>
            </a:r>
            <a:endParaRPr lang="en-US" sz="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7" name="TextBox 26">
            <a:hlinkClick r:id="rId7" action="ppaction://hlinksldjump" highlightClick="1"/>
          </p:cNvPr>
          <p:cNvSpPr txBox="1"/>
          <p:nvPr/>
        </p:nvSpPr>
        <p:spPr>
          <a:xfrm>
            <a:off x="101867" y="3053938"/>
            <a:ext cx="7873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accent5">
                    <a:lumMod val="75000"/>
                  </a:schemeClr>
                </a:solidFill>
              </a:rPr>
              <a:t>See example</a:t>
            </a:r>
            <a:endParaRPr lang="en-US" sz="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476" y="62181"/>
            <a:ext cx="886129" cy="110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54896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9" grpId="0"/>
      <p:bldP spid="26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</a:t>
            </a:r>
            <a:r>
              <a:rPr lang="en-US" dirty="0" smtClean="0"/>
              <a:t>Service Logging - Answers</a:t>
            </a:r>
            <a:endParaRPr lang="en-US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9466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4/6/2016</a:t>
            </a:fld>
            <a:r>
              <a:rPr lang="en-US" dirty="0" smtClean="0"/>
              <a:t>  |</a:t>
            </a:r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43205" y="6286903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SQL JSON Tools…wait, what?</a:t>
            </a:r>
            <a:endParaRPr lang="en-US" dirty="0"/>
          </a:p>
        </p:txBody>
      </p:sp>
      <p:sp>
        <p:nvSpPr>
          <p:cNvPr id="22" name="Slide Number Placeholder 5"/>
          <p:cNvSpPr txBox="1">
            <a:spLocks/>
          </p:cNvSpPr>
          <p:nvPr/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FD5303-69AD-2E4D-B18B-E5EED0F0A60B}" type="slidenum">
              <a:rPr lang="en-US" smtClean="0"/>
              <a:pPr/>
              <a:t>12</a:t>
            </a:fld>
            <a:r>
              <a:rPr lang="en-US" dirty="0" smtClean="0"/>
              <a:t>  |  </a:t>
            </a:r>
            <a:endParaRPr lang="en-US" dirty="0"/>
          </a:p>
        </p:txBody>
      </p:sp>
      <p:sp>
        <p:nvSpPr>
          <p:cNvPr id="8" name="Content Placeholder 18"/>
          <p:cNvSpPr>
            <a:spLocks noGrp="1"/>
          </p:cNvSpPr>
          <p:nvPr>
            <p:ph idx="1"/>
          </p:nvPr>
        </p:nvSpPr>
        <p:spPr>
          <a:xfrm>
            <a:off x="457200" y="1417639"/>
            <a:ext cx="8229600" cy="578216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3000" dirty="0"/>
              <a:t>What traffic was originated by this user?</a:t>
            </a:r>
          </a:p>
          <a:p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706329" y="6634444"/>
            <a:ext cx="5533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All information based on typical but simplistic scenarios. Always research before implementing.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192" y="2224320"/>
            <a:ext cx="89158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SELECT</a:t>
            </a:r>
            <a:r>
              <a:rPr lang="en-US" dirty="0"/>
              <a:t> </a:t>
            </a:r>
            <a:r>
              <a:rPr lang="en-US" dirty="0" err="1"/>
              <a:t>acct.first_name</a:t>
            </a:r>
            <a:r>
              <a:rPr lang="en-US" dirty="0"/>
              <a:t>, </a:t>
            </a:r>
            <a:r>
              <a:rPr lang="en-US" dirty="0" err="1" smtClean="0"/>
              <a:t>acct.last_name</a:t>
            </a:r>
            <a:r>
              <a:rPr lang="en-US" dirty="0" smtClean="0"/>
              <a:t>, </a:t>
            </a:r>
            <a:r>
              <a:rPr lang="en-US" dirty="0" err="1" smtClean="0"/>
              <a:t>log.request</a:t>
            </a:r>
            <a:r>
              <a:rPr lang="en-US" dirty="0"/>
              <a:t>, </a:t>
            </a:r>
            <a:r>
              <a:rPr lang="en-US" dirty="0" err="1"/>
              <a:t>log.response</a:t>
            </a:r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FROM</a:t>
            </a:r>
            <a:r>
              <a:rPr lang="en-US" dirty="0"/>
              <a:t> </a:t>
            </a:r>
            <a:r>
              <a:rPr lang="en-US" dirty="0" err="1"/>
              <a:t>dbo.user_account</a:t>
            </a:r>
            <a:r>
              <a:rPr lang="en-US" dirty="0"/>
              <a:t> acct </a:t>
            </a:r>
            <a:endParaRPr lang="en-US" dirty="0" smtClean="0"/>
          </a:p>
          <a:p>
            <a:r>
              <a:rPr lang="en-US" dirty="0" smtClean="0"/>
              <a:t>JOIN </a:t>
            </a:r>
            <a:r>
              <a:rPr lang="en-US" dirty="0" err="1"/>
              <a:t>dbo.stripe_log</a:t>
            </a:r>
            <a:r>
              <a:rPr lang="en-US" dirty="0"/>
              <a:t> log </a:t>
            </a:r>
            <a:r>
              <a:rPr lang="en-US" dirty="0">
                <a:solidFill>
                  <a:srgbClr val="0070C0"/>
                </a:solidFill>
              </a:rPr>
              <a:t>ON</a:t>
            </a:r>
            <a:r>
              <a:rPr lang="en-US" dirty="0"/>
              <a:t> </a:t>
            </a:r>
            <a:r>
              <a:rPr lang="en-US" dirty="0" err="1"/>
              <a:t>acct.username</a:t>
            </a:r>
            <a:r>
              <a:rPr lang="en-US" dirty="0"/>
              <a:t> = </a:t>
            </a:r>
            <a:r>
              <a:rPr lang="en-US" dirty="0">
                <a:solidFill>
                  <a:srgbClr val="FF3399"/>
                </a:solidFill>
              </a:rPr>
              <a:t>JSON_VALUE</a:t>
            </a:r>
            <a:r>
              <a:rPr lang="en-US" dirty="0"/>
              <a:t>(</a:t>
            </a:r>
            <a:r>
              <a:rPr lang="en-US" dirty="0" err="1"/>
              <a:t>log.request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'$.username'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rgbClr val="0070C0"/>
                </a:solidFill>
              </a:rPr>
              <a:t>WHERE</a:t>
            </a:r>
            <a:r>
              <a:rPr lang="en-US" dirty="0"/>
              <a:t> </a:t>
            </a:r>
            <a:r>
              <a:rPr lang="en-US" dirty="0">
                <a:solidFill>
                  <a:srgbClr val="FF3399"/>
                </a:solidFill>
              </a:rPr>
              <a:t>LOWER</a:t>
            </a:r>
            <a:r>
              <a:rPr lang="en-US" dirty="0"/>
              <a:t>(</a:t>
            </a:r>
            <a:r>
              <a:rPr lang="en-US" dirty="0" err="1"/>
              <a:t>acct.first_name</a:t>
            </a:r>
            <a:r>
              <a:rPr lang="en-US" dirty="0"/>
              <a:t>) = </a:t>
            </a:r>
            <a:r>
              <a:rPr lang="en-US" dirty="0">
                <a:solidFill>
                  <a:srgbClr val="FF0000"/>
                </a:solidFill>
              </a:rPr>
              <a:t>'Aaron'</a:t>
            </a:r>
            <a:r>
              <a:rPr lang="en-US" dirty="0"/>
              <a:t> AND </a:t>
            </a:r>
            <a:r>
              <a:rPr lang="en-US" dirty="0">
                <a:solidFill>
                  <a:srgbClr val="FF3399"/>
                </a:solidFill>
              </a:rPr>
              <a:t>LOWER</a:t>
            </a:r>
            <a:r>
              <a:rPr lang="en-US" dirty="0"/>
              <a:t>(</a:t>
            </a:r>
            <a:r>
              <a:rPr lang="en-US" dirty="0" err="1"/>
              <a:t>acct.last_name</a:t>
            </a:r>
            <a:r>
              <a:rPr lang="en-US" dirty="0"/>
              <a:t>) = </a:t>
            </a:r>
            <a:r>
              <a:rPr lang="en-US" dirty="0">
                <a:solidFill>
                  <a:srgbClr val="FF0000"/>
                </a:solidFill>
              </a:rPr>
              <a:t>'Howell'</a:t>
            </a:r>
            <a:r>
              <a:rPr lang="en-US" dirty="0"/>
              <a:t>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8825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SQL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50527" y="427527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Result</a:t>
            </a:r>
            <a:endParaRPr lang="en-US" b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28192" y="4144933"/>
            <a:ext cx="880150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705598"/>
            <a:ext cx="91440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3798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" grpId="0"/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9466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4/6/2016</a:t>
            </a:fld>
            <a:r>
              <a:rPr lang="en-US" dirty="0" smtClean="0"/>
              <a:t>  |</a:t>
            </a:r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43205" y="6286903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SQL JSON Tools…wait, what?</a:t>
            </a:r>
            <a:endParaRPr lang="en-US" dirty="0"/>
          </a:p>
        </p:txBody>
      </p:sp>
      <p:sp>
        <p:nvSpPr>
          <p:cNvPr id="22" name="Slide Number Placeholder 5"/>
          <p:cNvSpPr txBox="1">
            <a:spLocks/>
          </p:cNvSpPr>
          <p:nvPr/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FD5303-69AD-2E4D-B18B-E5EED0F0A60B}" type="slidenum">
              <a:rPr lang="en-US" smtClean="0"/>
              <a:pPr/>
              <a:t>13</a:t>
            </a:fld>
            <a:r>
              <a:rPr lang="en-US" dirty="0" smtClean="0"/>
              <a:t>  | 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6329" y="6634444"/>
            <a:ext cx="5533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All information based on typical but simplistic scenarios. Always research before implementing.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71700" y="1170121"/>
            <a:ext cx="48006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666666"/>
                </a:solidFill>
                <a:latin typeface="Ubuntu Mono"/>
              </a:rPr>
              <a:t>{  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>
                <a:solidFill>
                  <a:srgbClr val="555555"/>
                </a:solidFill>
                <a:latin typeface="Ubuntu Mono"/>
              </a:rPr>
              <a:t>   </a:t>
            </a:r>
            <a:r>
              <a:rPr lang="en-US" sz="1600" b="1" dirty="0">
                <a:solidFill>
                  <a:srgbClr val="333333"/>
                </a:solidFill>
                <a:latin typeface="Ubuntu Mono"/>
              </a:rPr>
              <a:t>"</a:t>
            </a:r>
            <a:r>
              <a:rPr lang="en-US" sz="1600" b="1" dirty="0" err="1">
                <a:solidFill>
                  <a:srgbClr val="333333"/>
                </a:solidFill>
                <a:latin typeface="Ubuntu Mono"/>
              </a:rPr>
              <a:t>statement_descriptor"</a:t>
            </a:r>
            <a:r>
              <a:rPr lang="en-US" sz="1600" dirty="0" err="1">
                <a:solidFill>
                  <a:srgbClr val="666666"/>
                </a:solidFill>
                <a:latin typeface="Ubuntu Mono"/>
              </a:rPr>
              <a:t>:</a:t>
            </a:r>
            <a:r>
              <a:rPr lang="en-US" sz="1600" dirty="0" err="1">
                <a:solidFill>
                  <a:srgbClr val="555555"/>
                </a:solidFill>
                <a:latin typeface="Ubuntu Mono"/>
              </a:rPr>
              <a:t>"Monthly</a:t>
            </a:r>
            <a:r>
              <a:rPr lang="en-US" sz="1600" dirty="0">
                <a:solidFill>
                  <a:srgbClr val="555555"/>
                </a:solidFill>
                <a:latin typeface="Ubuntu Mono"/>
              </a:rPr>
              <a:t> </a:t>
            </a:r>
            <a:r>
              <a:rPr lang="en-US" sz="1600" dirty="0" err="1">
                <a:solidFill>
                  <a:srgbClr val="555555"/>
                </a:solidFill>
                <a:latin typeface="Ubuntu Mono"/>
              </a:rPr>
              <a:t>pmt</a:t>
            </a:r>
            <a:r>
              <a:rPr lang="en-US" sz="1600" dirty="0">
                <a:solidFill>
                  <a:srgbClr val="555555"/>
                </a:solidFill>
                <a:latin typeface="Ubuntu Mono"/>
              </a:rPr>
              <a:t>"</a:t>
            </a:r>
            <a:r>
              <a:rPr lang="en-US" sz="1600" dirty="0">
                <a:solidFill>
                  <a:srgbClr val="666666"/>
                </a:solidFill>
                <a:latin typeface="Ubuntu Mono"/>
              </a:rPr>
              <a:t>,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>
                <a:solidFill>
                  <a:srgbClr val="555555"/>
                </a:solidFill>
                <a:latin typeface="Ubuntu Mono"/>
              </a:rPr>
              <a:t>   </a:t>
            </a:r>
            <a:r>
              <a:rPr lang="en-US" sz="1600" b="1" dirty="0">
                <a:solidFill>
                  <a:srgbClr val="333333"/>
                </a:solidFill>
                <a:latin typeface="Ubuntu Mono"/>
              </a:rPr>
              <a:t>"amount"</a:t>
            </a:r>
            <a:r>
              <a:rPr lang="en-US" sz="1600" dirty="0">
                <a:solidFill>
                  <a:srgbClr val="666666"/>
                </a:solidFill>
                <a:latin typeface="Ubuntu Mono"/>
              </a:rPr>
              <a:t>:</a:t>
            </a:r>
            <a:r>
              <a:rPr lang="en-US" sz="1600" dirty="0">
                <a:solidFill>
                  <a:srgbClr val="555555"/>
                </a:solidFill>
                <a:latin typeface="Ubuntu Mono"/>
              </a:rPr>
              <a:t>18007463</a:t>
            </a:r>
            <a:r>
              <a:rPr lang="en-US" sz="1600" dirty="0">
                <a:solidFill>
                  <a:srgbClr val="666666"/>
                </a:solidFill>
                <a:latin typeface="Ubuntu Mono"/>
              </a:rPr>
              <a:t>,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>
                <a:solidFill>
                  <a:srgbClr val="555555"/>
                </a:solidFill>
                <a:latin typeface="Ubuntu Mono"/>
              </a:rPr>
              <a:t>   </a:t>
            </a:r>
            <a:r>
              <a:rPr lang="en-US" sz="1600" b="1" dirty="0">
                <a:solidFill>
                  <a:srgbClr val="333333"/>
                </a:solidFill>
                <a:latin typeface="Ubuntu Mono"/>
              </a:rPr>
              <a:t>"</a:t>
            </a:r>
            <a:r>
              <a:rPr lang="en-US" sz="1600" b="1" dirty="0" err="1">
                <a:solidFill>
                  <a:srgbClr val="333333"/>
                </a:solidFill>
                <a:latin typeface="Ubuntu Mono"/>
              </a:rPr>
              <a:t>description"</a:t>
            </a:r>
            <a:r>
              <a:rPr lang="en-US" sz="1600" dirty="0" err="1">
                <a:solidFill>
                  <a:srgbClr val="666666"/>
                </a:solidFill>
                <a:latin typeface="Ubuntu Mono"/>
              </a:rPr>
              <a:t>:</a:t>
            </a:r>
            <a:r>
              <a:rPr lang="en-US" sz="1600" dirty="0" err="1">
                <a:solidFill>
                  <a:srgbClr val="555555"/>
                </a:solidFill>
                <a:latin typeface="Ubuntu Mono"/>
              </a:rPr>
              <a:t>"Payment</a:t>
            </a:r>
            <a:r>
              <a:rPr lang="en-US" sz="1600" dirty="0">
                <a:solidFill>
                  <a:srgbClr val="555555"/>
                </a:solidFill>
                <a:latin typeface="Ubuntu Mono"/>
              </a:rPr>
              <a:t> for </a:t>
            </a:r>
            <a:r>
              <a:rPr lang="en-US" sz="1600" dirty="0" err="1">
                <a:solidFill>
                  <a:srgbClr val="555555"/>
                </a:solidFill>
                <a:latin typeface="Ubuntu Mono"/>
              </a:rPr>
              <a:t>aaron</a:t>
            </a:r>
            <a:r>
              <a:rPr lang="en-US" sz="1600" dirty="0">
                <a:solidFill>
                  <a:srgbClr val="555555"/>
                </a:solidFill>
                <a:latin typeface="Ubuntu Mono"/>
              </a:rPr>
              <a:t> </a:t>
            </a:r>
            <a:r>
              <a:rPr lang="en-US" sz="1600" dirty="0" err="1">
                <a:solidFill>
                  <a:srgbClr val="555555"/>
                </a:solidFill>
                <a:latin typeface="Ubuntu Mono"/>
              </a:rPr>
              <a:t>howell</a:t>
            </a:r>
            <a:r>
              <a:rPr lang="en-US" sz="1600" dirty="0">
                <a:solidFill>
                  <a:srgbClr val="555555"/>
                </a:solidFill>
                <a:latin typeface="Ubuntu Mono"/>
              </a:rPr>
              <a:t>"</a:t>
            </a:r>
            <a:r>
              <a:rPr lang="en-US" sz="1600" dirty="0">
                <a:solidFill>
                  <a:srgbClr val="666666"/>
                </a:solidFill>
                <a:latin typeface="Ubuntu Mono"/>
              </a:rPr>
              <a:t>,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>
                <a:solidFill>
                  <a:srgbClr val="555555"/>
                </a:solidFill>
                <a:latin typeface="Ubuntu Mono"/>
              </a:rPr>
              <a:t>   </a:t>
            </a:r>
            <a:r>
              <a:rPr lang="en-US" sz="1600" b="1" dirty="0">
                <a:solidFill>
                  <a:srgbClr val="333333"/>
                </a:solidFill>
                <a:latin typeface="Ubuntu Mono"/>
              </a:rPr>
              <a:t>"</a:t>
            </a:r>
            <a:r>
              <a:rPr lang="en-US" sz="1600" b="1" dirty="0" err="1">
                <a:solidFill>
                  <a:srgbClr val="333333"/>
                </a:solidFill>
                <a:latin typeface="Ubuntu Mono"/>
              </a:rPr>
              <a:t>currency"</a:t>
            </a:r>
            <a:r>
              <a:rPr lang="en-US" sz="1600" dirty="0" err="1">
                <a:solidFill>
                  <a:srgbClr val="666666"/>
                </a:solidFill>
                <a:latin typeface="Ubuntu Mono"/>
              </a:rPr>
              <a:t>:</a:t>
            </a:r>
            <a:r>
              <a:rPr lang="en-US" sz="1600" dirty="0" err="1">
                <a:solidFill>
                  <a:srgbClr val="555555"/>
                </a:solidFill>
                <a:latin typeface="Ubuntu Mono"/>
              </a:rPr>
              <a:t>"USD</a:t>
            </a:r>
            <a:r>
              <a:rPr lang="en-US" sz="1600" dirty="0">
                <a:solidFill>
                  <a:srgbClr val="555555"/>
                </a:solidFill>
                <a:latin typeface="Ubuntu Mono"/>
              </a:rPr>
              <a:t>"</a:t>
            </a:r>
            <a:r>
              <a:rPr lang="en-US" sz="1600" dirty="0">
                <a:solidFill>
                  <a:srgbClr val="666666"/>
                </a:solidFill>
                <a:latin typeface="Ubuntu Mono"/>
              </a:rPr>
              <a:t>,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>
                <a:solidFill>
                  <a:srgbClr val="555555"/>
                </a:solidFill>
                <a:latin typeface="Ubuntu Mono"/>
              </a:rPr>
              <a:t>   </a:t>
            </a:r>
            <a:r>
              <a:rPr lang="en-US" sz="1600" b="1" dirty="0">
                <a:solidFill>
                  <a:srgbClr val="333333"/>
                </a:solidFill>
                <a:latin typeface="Ubuntu Mono"/>
              </a:rPr>
              <a:t>"source"</a:t>
            </a:r>
            <a:r>
              <a:rPr lang="en-US" sz="1600" dirty="0">
                <a:solidFill>
                  <a:srgbClr val="666666"/>
                </a:solidFill>
                <a:latin typeface="Ubuntu Mono"/>
              </a:rPr>
              <a:t>:{  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>
                <a:solidFill>
                  <a:srgbClr val="555555"/>
                </a:solidFill>
                <a:latin typeface="Ubuntu Mono"/>
              </a:rPr>
              <a:t>      </a:t>
            </a:r>
            <a:r>
              <a:rPr lang="en-US" sz="1600" b="1" dirty="0">
                <a:solidFill>
                  <a:srgbClr val="333333"/>
                </a:solidFill>
                <a:latin typeface="Ubuntu Mono"/>
              </a:rPr>
              <a:t>"number"</a:t>
            </a:r>
            <a:r>
              <a:rPr lang="en-US" sz="1600" dirty="0">
                <a:solidFill>
                  <a:srgbClr val="666666"/>
                </a:solidFill>
                <a:latin typeface="Ubuntu Mono"/>
              </a:rPr>
              <a:t>:</a:t>
            </a:r>
            <a:r>
              <a:rPr lang="en-US" sz="1600" dirty="0">
                <a:solidFill>
                  <a:srgbClr val="555555"/>
                </a:solidFill>
                <a:latin typeface="Ubuntu Mono"/>
              </a:rPr>
              <a:t>"378282246310005"</a:t>
            </a:r>
            <a:r>
              <a:rPr lang="en-US" sz="1600" dirty="0">
                <a:solidFill>
                  <a:srgbClr val="666666"/>
                </a:solidFill>
                <a:latin typeface="Ubuntu Mono"/>
              </a:rPr>
              <a:t>,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>
                <a:solidFill>
                  <a:srgbClr val="555555"/>
                </a:solidFill>
                <a:latin typeface="Ubuntu Mono"/>
              </a:rPr>
              <a:t>      </a:t>
            </a:r>
            <a:r>
              <a:rPr lang="en-US" sz="1600" b="1" dirty="0">
                <a:solidFill>
                  <a:srgbClr val="333333"/>
                </a:solidFill>
                <a:latin typeface="Ubuntu Mono"/>
              </a:rPr>
              <a:t>"cvc"</a:t>
            </a:r>
            <a:r>
              <a:rPr lang="en-US" sz="1600" dirty="0">
                <a:solidFill>
                  <a:srgbClr val="666666"/>
                </a:solidFill>
                <a:latin typeface="Ubuntu Mono"/>
              </a:rPr>
              <a:t>:</a:t>
            </a:r>
            <a:r>
              <a:rPr lang="en-US" sz="1600" dirty="0">
                <a:solidFill>
                  <a:srgbClr val="555555"/>
                </a:solidFill>
                <a:latin typeface="Ubuntu Mono"/>
              </a:rPr>
              <a:t>"256"</a:t>
            </a:r>
            <a:r>
              <a:rPr lang="en-US" sz="1600" dirty="0">
                <a:solidFill>
                  <a:srgbClr val="666666"/>
                </a:solidFill>
                <a:latin typeface="Ubuntu Mono"/>
              </a:rPr>
              <a:t>,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>
                <a:solidFill>
                  <a:srgbClr val="555555"/>
                </a:solidFill>
                <a:latin typeface="Ubuntu Mono"/>
              </a:rPr>
              <a:t>      </a:t>
            </a:r>
            <a:r>
              <a:rPr lang="en-US" sz="1600" b="1" dirty="0">
                <a:solidFill>
                  <a:srgbClr val="333333"/>
                </a:solidFill>
                <a:latin typeface="Ubuntu Mono"/>
              </a:rPr>
              <a:t>"address_line1"</a:t>
            </a:r>
            <a:r>
              <a:rPr lang="en-US" sz="1600" dirty="0">
                <a:solidFill>
                  <a:srgbClr val="666666"/>
                </a:solidFill>
                <a:latin typeface="Ubuntu Mono"/>
              </a:rPr>
              <a:t>:</a:t>
            </a:r>
            <a:r>
              <a:rPr lang="en-US" sz="1600" dirty="0">
                <a:solidFill>
                  <a:srgbClr val="555555"/>
                </a:solidFill>
                <a:latin typeface="Ubuntu Mono"/>
              </a:rPr>
              <a:t>"6184 oak ridge ln"</a:t>
            </a:r>
            <a:r>
              <a:rPr lang="en-US" sz="1600" dirty="0">
                <a:solidFill>
                  <a:srgbClr val="666666"/>
                </a:solidFill>
                <a:latin typeface="Ubuntu Mono"/>
              </a:rPr>
              <a:t>,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>
                <a:solidFill>
                  <a:srgbClr val="555555"/>
                </a:solidFill>
                <a:latin typeface="Ubuntu Mono"/>
              </a:rPr>
              <a:t>      </a:t>
            </a:r>
            <a:r>
              <a:rPr lang="en-US" sz="1600" b="1" dirty="0">
                <a:solidFill>
                  <a:srgbClr val="333333"/>
                </a:solidFill>
                <a:latin typeface="Ubuntu Mono"/>
              </a:rPr>
              <a:t>"</a:t>
            </a:r>
            <a:r>
              <a:rPr lang="en-US" sz="1600" b="1" dirty="0" err="1">
                <a:solidFill>
                  <a:srgbClr val="333333"/>
                </a:solidFill>
                <a:latin typeface="Ubuntu Mono"/>
              </a:rPr>
              <a:t>address_country"</a:t>
            </a:r>
            <a:r>
              <a:rPr lang="en-US" sz="1600" dirty="0" err="1">
                <a:solidFill>
                  <a:srgbClr val="666666"/>
                </a:solidFill>
                <a:latin typeface="Ubuntu Mono"/>
              </a:rPr>
              <a:t>:</a:t>
            </a:r>
            <a:r>
              <a:rPr lang="en-US" sz="1600" dirty="0" err="1">
                <a:solidFill>
                  <a:srgbClr val="555555"/>
                </a:solidFill>
                <a:latin typeface="Ubuntu Mono"/>
              </a:rPr>
              <a:t>"USA</a:t>
            </a:r>
            <a:r>
              <a:rPr lang="en-US" sz="1600" dirty="0">
                <a:solidFill>
                  <a:srgbClr val="555555"/>
                </a:solidFill>
                <a:latin typeface="Ubuntu Mono"/>
              </a:rPr>
              <a:t>"</a:t>
            </a:r>
            <a:r>
              <a:rPr lang="en-US" sz="1600" dirty="0">
                <a:solidFill>
                  <a:srgbClr val="666666"/>
                </a:solidFill>
                <a:latin typeface="Ubuntu Mono"/>
              </a:rPr>
              <a:t>,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>
                <a:solidFill>
                  <a:srgbClr val="555555"/>
                </a:solidFill>
                <a:latin typeface="Ubuntu Mono"/>
              </a:rPr>
              <a:t>      </a:t>
            </a:r>
            <a:r>
              <a:rPr lang="en-US" sz="1600" b="1" dirty="0">
                <a:solidFill>
                  <a:srgbClr val="333333"/>
                </a:solidFill>
                <a:latin typeface="Ubuntu Mono"/>
              </a:rPr>
              <a:t>"name"</a:t>
            </a:r>
            <a:r>
              <a:rPr lang="en-US" sz="1600" dirty="0">
                <a:solidFill>
                  <a:srgbClr val="666666"/>
                </a:solidFill>
                <a:latin typeface="Ubuntu Mono"/>
              </a:rPr>
              <a:t>:</a:t>
            </a:r>
            <a:r>
              <a:rPr lang="en-US" sz="1600" dirty="0">
                <a:solidFill>
                  <a:srgbClr val="555555"/>
                </a:solidFill>
                <a:latin typeface="Ubuntu Mono"/>
              </a:rPr>
              <a:t>"</a:t>
            </a:r>
            <a:r>
              <a:rPr lang="en-US" sz="1600" dirty="0" err="1">
                <a:solidFill>
                  <a:srgbClr val="FF0000"/>
                </a:solidFill>
                <a:latin typeface="Ubuntu Mono"/>
              </a:rPr>
              <a:t>aaron</a:t>
            </a:r>
            <a:r>
              <a:rPr lang="en-US" sz="1600" dirty="0">
                <a:solidFill>
                  <a:srgbClr val="FF0000"/>
                </a:solidFill>
                <a:latin typeface="Ubuntu Mono"/>
              </a:rPr>
              <a:t> </a:t>
            </a:r>
            <a:r>
              <a:rPr lang="en-US" sz="1600" dirty="0" err="1">
                <a:solidFill>
                  <a:srgbClr val="FF0000"/>
                </a:solidFill>
                <a:latin typeface="Ubuntu Mono"/>
              </a:rPr>
              <a:t>howell</a:t>
            </a:r>
            <a:r>
              <a:rPr lang="en-US" sz="1600" dirty="0">
                <a:solidFill>
                  <a:srgbClr val="555555"/>
                </a:solidFill>
                <a:latin typeface="Ubuntu Mono"/>
              </a:rPr>
              <a:t>"</a:t>
            </a:r>
            <a:r>
              <a:rPr lang="en-US" sz="1600" dirty="0">
                <a:solidFill>
                  <a:srgbClr val="666666"/>
                </a:solidFill>
                <a:latin typeface="Ubuntu Mono"/>
              </a:rPr>
              <a:t>,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>
                <a:solidFill>
                  <a:srgbClr val="555555"/>
                </a:solidFill>
                <a:latin typeface="Ubuntu Mono"/>
              </a:rPr>
              <a:t>      </a:t>
            </a:r>
            <a:r>
              <a:rPr lang="en-US" sz="1600" b="1" dirty="0">
                <a:solidFill>
                  <a:srgbClr val="333333"/>
                </a:solidFill>
                <a:latin typeface="Ubuntu Mono"/>
              </a:rPr>
              <a:t>"</a:t>
            </a:r>
            <a:r>
              <a:rPr lang="en-US" sz="1600" b="1" dirty="0" err="1">
                <a:solidFill>
                  <a:srgbClr val="333333"/>
                </a:solidFill>
                <a:latin typeface="Ubuntu Mono"/>
              </a:rPr>
              <a:t>address_state"</a:t>
            </a:r>
            <a:r>
              <a:rPr lang="en-US" sz="1600" dirty="0" err="1">
                <a:solidFill>
                  <a:srgbClr val="666666"/>
                </a:solidFill>
                <a:latin typeface="Ubuntu Mono"/>
              </a:rPr>
              <a:t>:</a:t>
            </a:r>
            <a:r>
              <a:rPr lang="en-US" sz="1600" dirty="0" err="1">
                <a:solidFill>
                  <a:srgbClr val="555555"/>
                </a:solidFill>
                <a:latin typeface="Ubuntu Mono"/>
              </a:rPr>
              <a:t>"UT</a:t>
            </a:r>
            <a:r>
              <a:rPr lang="en-US" sz="1600" dirty="0">
                <a:solidFill>
                  <a:srgbClr val="555555"/>
                </a:solidFill>
                <a:latin typeface="Ubuntu Mono"/>
              </a:rPr>
              <a:t>"</a:t>
            </a:r>
            <a:r>
              <a:rPr lang="en-US" sz="1600" dirty="0">
                <a:solidFill>
                  <a:srgbClr val="666666"/>
                </a:solidFill>
                <a:latin typeface="Ubuntu Mono"/>
              </a:rPr>
              <a:t>,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>
                <a:solidFill>
                  <a:srgbClr val="555555"/>
                </a:solidFill>
                <a:latin typeface="Ubuntu Mono"/>
              </a:rPr>
              <a:t>      </a:t>
            </a:r>
            <a:r>
              <a:rPr lang="en-US" sz="1600" b="1" dirty="0">
                <a:solidFill>
                  <a:srgbClr val="333333"/>
                </a:solidFill>
                <a:latin typeface="Ubuntu Mono"/>
              </a:rPr>
              <a:t>"exp_month"</a:t>
            </a:r>
            <a:r>
              <a:rPr lang="en-US" sz="1600" dirty="0">
                <a:solidFill>
                  <a:srgbClr val="666666"/>
                </a:solidFill>
                <a:latin typeface="Ubuntu Mono"/>
              </a:rPr>
              <a:t>:</a:t>
            </a:r>
            <a:r>
              <a:rPr lang="en-US" sz="1600" dirty="0">
                <a:solidFill>
                  <a:srgbClr val="555555"/>
                </a:solidFill>
                <a:latin typeface="Ubuntu Mono"/>
              </a:rPr>
              <a:t>"11"</a:t>
            </a:r>
            <a:r>
              <a:rPr lang="en-US" sz="1600" dirty="0">
                <a:solidFill>
                  <a:srgbClr val="666666"/>
                </a:solidFill>
                <a:latin typeface="Ubuntu Mono"/>
              </a:rPr>
              <a:t>,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>
                <a:solidFill>
                  <a:srgbClr val="555555"/>
                </a:solidFill>
                <a:latin typeface="Ubuntu Mono"/>
              </a:rPr>
              <a:t>      </a:t>
            </a:r>
            <a:r>
              <a:rPr lang="en-US" sz="1600" b="1" dirty="0">
                <a:solidFill>
                  <a:srgbClr val="333333"/>
                </a:solidFill>
                <a:latin typeface="Ubuntu Mono"/>
              </a:rPr>
              <a:t>"exp_year"</a:t>
            </a:r>
            <a:r>
              <a:rPr lang="en-US" sz="1600" dirty="0">
                <a:solidFill>
                  <a:srgbClr val="666666"/>
                </a:solidFill>
                <a:latin typeface="Ubuntu Mono"/>
              </a:rPr>
              <a:t>:</a:t>
            </a:r>
            <a:r>
              <a:rPr lang="en-US" sz="1600" dirty="0">
                <a:solidFill>
                  <a:srgbClr val="555555"/>
                </a:solidFill>
                <a:latin typeface="Ubuntu Mono"/>
              </a:rPr>
              <a:t>"2005"</a:t>
            </a:r>
            <a:r>
              <a:rPr lang="en-US" sz="1600" dirty="0">
                <a:solidFill>
                  <a:srgbClr val="666666"/>
                </a:solidFill>
                <a:latin typeface="Ubuntu Mono"/>
              </a:rPr>
              <a:t>,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>
                <a:solidFill>
                  <a:srgbClr val="555555"/>
                </a:solidFill>
                <a:latin typeface="Ubuntu Mono"/>
              </a:rPr>
              <a:t>      </a:t>
            </a:r>
            <a:r>
              <a:rPr lang="en-US" sz="1600" b="1" dirty="0">
                <a:solidFill>
                  <a:srgbClr val="333333"/>
                </a:solidFill>
                <a:latin typeface="Ubuntu Mono"/>
              </a:rPr>
              <a:t>"address_zip"</a:t>
            </a:r>
            <a:r>
              <a:rPr lang="en-US" sz="1600" dirty="0">
                <a:solidFill>
                  <a:srgbClr val="666666"/>
                </a:solidFill>
                <a:latin typeface="Ubuntu Mono"/>
              </a:rPr>
              <a:t>:</a:t>
            </a:r>
            <a:r>
              <a:rPr lang="en-US" sz="1600" dirty="0">
                <a:solidFill>
                  <a:srgbClr val="555555"/>
                </a:solidFill>
                <a:latin typeface="Ubuntu Mono"/>
              </a:rPr>
              <a:t>"36594"</a:t>
            </a:r>
            <a:r>
              <a:rPr lang="en-US" sz="1600" dirty="0">
                <a:solidFill>
                  <a:srgbClr val="666666"/>
                </a:solidFill>
                <a:latin typeface="Ubuntu Mono"/>
              </a:rPr>
              <a:t>,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>
                <a:solidFill>
                  <a:srgbClr val="555555"/>
                </a:solidFill>
                <a:latin typeface="Ubuntu Mono"/>
              </a:rPr>
              <a:t>      </a:t>
            </a:r>
            <a:r>
              <a:rPr lang="en-US" sz="1600" b="1" dirty="0">
                <a:solidFill>
                  <a:srgbClr val="333333"/>
                </a:solidFill>
                <a:latin typeface="Ubuntu Mono"/>
              </a:rPr>
              <a:t>"</a:t>
            </a:r>
            <a:r>
              <a:rPr lang="en-US" sz="1600" b="1" dirty="0" err="1">
                <a:solidFill>
                  <a:srgbClr val="333333"/>
                </a:solidFill>
                <a:latin typeface="Ubuntu Mono"/>
              </a:rPr>
              <a:t>object"</a:t>
            </a:r>
            <a:r>
              <a:rPr lang="en-US" sz="1600" dirty="0" err="1">
                <a:solidFill>
                  <a:srgbClr val="666666"/>
                </a:solidFill>
                <a:latin typeface="Ubuntu Mono"/>
              </a:rPr>
              <a:t>:</a:t>
            </a:r>
            <a:r>
              <a:rPr lang="en-US" sz="1600" dirty="0" err="1">
                <a:solidFill>
                  <a:srgbClr val="555555"/>
                </a:solidFill>
                <a:latin typeface="Ubuntu Mono"/>
              </a:rPr>
              <a:t>"card</a:t>
            </a:r>
            <a:r>
              <a:rPr lang="en-US" sz="1600" dirty="0">
                <a:solidFill>
                  <a:srgbClr val="555555"/>
                </a:solidFill>
                <a:latin typeface="Ubuntu Mono"/>
              </a:rPr>
              <a:t>"</a:t>
            </a:r>
            <a:r>
              <a:rPr lang="en-US" sz="1600" dirty="0">
                <a:solidFill>
                  <a:srgbClr val="666666"/>
                </a:solidFill>
                <a:latin typeface="Ubuntu Mono"/>
              </a:rPr>
              <a:t>,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>
                <a:solidFill>
                  <a:srgbClr val="555555"/>
                </a:solidFill>
                <a:latin typeface="Ubuntu Mono"/>
              </a:rPr>
              <a:t>      </a:t>
            </a:r>
            <a:r>
              <a:rPr lang="en-US" sz="1600" b="1" dirty="0">
                <a:solidFill>
                  <a:srgbClr val="333333"/>
                </a:solidFill>
                <a:latin typeface="Ubuntu Mono"/>
              </a:rPr>
              <a:t>"</a:t>
            </a:r>
            <a:r>
              <a:rPr lang="en-US" sz="1600" b="1" dirty="0" err="1">
                <a:solidFill>
                  <a:srgbClr val="333333"/>
                </a:solidFill>
                <a:latin typeface="Ubuntu Mono"/>
              </a:rPr>
              <a:t>address_city"</a:t>
            </a:r>
            <a:r>
              <a:rPr lang="en-US" sz="1600" dirty="0" err="1">
                <a:solidFill>
                  <a:srgbClr val="666666"/>
                </a:solidFill>
                <a:latin typeface="Ubuntu Mono"/>
              </a:rPr>
              <a:t>:</a:t>
            </a:r>
            <a:r>
              <a:rPr lang="en-US" sz="1600" dirty="0" err="1">
                <a:solidFill>
                  <a:srgbClr val="555555"/>
                </a:solidFill>
                <a:latin typeface="Ubuntu Mono"/>
              </a:rPr>
              <a:t>"surrey</a:t>
            </a:r>
            <a:r>
              <a:rPr lang="en-US" sz="1600" dirty="0">
                <a:solidFill>
                  <a:srgbClr val="555555"/>
                </a:solidFill>
                <a:latin typeface="Ubuntu Mono"/>
              </a:rPr>
              <a:t>"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>
                <a:solidFill>
                  <a:srgbClr val="555555"/>
                </a:solidFill>
                <a:latin typeface="Ubuntu Mono"/>
              </a:rPr>
              <a:t>   </a:t>
            </a:r>
            <a:r>
              <a:rPr lang="en-US" sz="1600" dirty="0">
                <a:solidFill>
                  <a:srgbClr val="666666"/>
                </a:solidFill>
                <a:latin typeface="Ubuntu Mono"/>
              </a:rPr>
              <a:t>},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>
                <a:solidFill>
                  <a:srgbClr val="555555"/>
                </a:solidFill>
                <a:latin typeface="Ubuntu Mono"/>
              </a:rPr>
              <a:t>   </a:t>
            </a:r>
            <a:r>
              <a:rPr lang="en-US" sz="1600" b="1" dirty="0">
                <a:solidFill>
                  <a:srgbClr val="333333"/>
                </a:solidFill>
                <a:latin typeface="Ubuntu Mono"/>
              </a:rPr>
              <a:t>"username"</a:t>
            </a:r>
            <a:r>
              <a:rPr lang="en-US" sz="1600" dirty="0">
                <a:solidFill>
                  <a:srgbClr val="666666"/>
                </a:solidFill>
                <a:latin typeface="Ubuntu Mono"/>
              </a:rPr>
              <a:t>:</a:t>
            </a:r>
            <a:r>
              <a:rPr lang="en-US" sz="1600" dirty="0">
                <a:solidFill>
                  <a:srgbClr val="555555"/>
                </a:solidFill>
                <a:latin typeface="Ubuntu Mono"/>
              </a:rPr>
              <a:t>"lazymeercat299"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>
                <a:solidFill>
                  <a:srgbClr val="666666"/>
                </a:solidFill>
                <a:latin typeface="Ubuntu Mono"/>
              </a:rPr>
              <a:t>}</a:t>
            </a:r>
            <a:endParaRPr lang="en-US" sz="1600" dirty="0"/>
          </a:p>
        </p:txBody>
      </p:sp>
      <p:sp>
        <p:nvSpPr>
          <p:cNvPr id="16" name="Title 17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291" y="69362"/>
            <a:ext cx="2201518" cy="110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9348"/>
      </p:ext>
    </p:extLst>
  </p:cSld>
  <p:clrMapOvr>
    <a:masterClrMapping/>
  </p:clrMapOvr>
  <p:transition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9466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4/6/2016</a:t>
            </a:fld>
            <a:r>
              <a:rPr lang="en-US" dirty="0" smtClean="0"/>
              <a:t>  |</a:t>
            </a:r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43205" y="6286903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SQL JSON Tools…wait, what?</a:t>
            </a:r>
            <a:endParaRPr lang="en-US" dirty="0"/>
          </a:p>
        </p:txBody>
      </p:sp>
      <p:sp>
        <p:nvSpPr>
          <p:cNvPr id="22" name="Slide Number Placeholder 5"/>
          <p:cNvSpPr txBox="1">
            <a:spLocks/>
          </p:cNvSpPr>
          <p:nvPr/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FD5303-69AD-2E4D-B18B-E5EED0F0A60B}" type="slidenum">
              <a:rPr lang="en-US" smtClean="0"/>
              <a:pPr/>
              <a:t>14</a:t>
            </a:fld>
            <a:r>
              <a:rPr lang="en-US" dirty="0" smtClean="0"/>
              <a:t>  | 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6329" y="6634444"/>
            <a:ext cx="5533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All information based on typical but simplistic scenarios. Always research before implementing.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5250" y="1442966"/>
            <a:ext cx="886777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{  </a:t>
            </a:r>
            <a:br>
              <a:rPr lang="en-US" sz="2800" dirty="0"/>
            </a:br>
            <a:r>
              <a:rPr lang="en-US" sz="2800" dirty="0"/>
              <a:t>   </a:t>
            </a:r>
            <a:r>
              <a:rPr lang="en-US" sz="2800" b="1" dirty="0"/>
              <a:t>"httpStatus"</a:t>
            </a:r>
            <a:r>
              <a:rPr lang="en-US" sz="2800" dirty="0"/>
              <a:t>:402,</a:t>
            </a:r>
            <a:br>
              <a:rPr lang="en-US" sz="2800" dirty="0"/>
            </a:br>
            <a:r>
              <a:rPr lang="en-US" sz="2800" dirty="0"/>
              <a:t>   </a:t>
            </a:r>
            <a:r>
              <a:rPr lang="en-US" sz="2800" b="1" dirty="0"/>
              <a:t>"error"</a:t>
            </a:r>
            <a:r>
              <a:rPr lang="en-US" sz="2800" dirty="0"/>
              <a:t>:{  </a:t>
            </a:r>
            <a:br>
              <a:rPr lang="en-US" sz="2800" dirty="0"/>
            </a:br>
            <a:r>
              <a:rPr lang="en-US" sz="2800" dirty="0"/>
              <a:t>      </a:t>
            </a:r>
            <a:r>
              <a:rPr lang="en-US" sz="2800" b="1" dirty="0"/>
              <a:t>"code"</a:t>
            </a:r>
            <a:r>
              <a:rPr lang="en-US" sz="2800" dirty="0"/>
              <a:t>:"</a:t>
            </a:r>
            <a:r>
              <a:rPr lang="en-US" sz="2800" dirty="0" err="1"/>
              <a:t>invalid_expiry_year</a:t>
            </a:r>
            <a:r>
              <a:rPr lang="en-US" sz="2800" dirty="0"/>
              <a:t>",</a:t>
            </a:r>
            <a:br>
              <a:rPr lang="en-US" sz="2800" dirty="0"/>
            </a:br>
            <a:r>
              <a:rPr lang="en-US" sz="2800" dirty="0"/>
              <a:t>      </a:t>
            </a:r>
            <a:r>
              <a:rPr lang="en-US" sz="2800" b="1" dirty="0"/>
              <a:t>"</a:t>
            </a:r>
            <a:r>
              <a:rPr lang="en-US" sz="2800" b="1" dirty="0" err="1"/>
              <a:t>param</a:t>
            </a:r>
            <a:r>
              <a:rPr lang="en-US" sz="2800" b="1" dirty="0"/>
              <a:t>"</a:t>
            </a:r>
            <a:r>
              <a:rPr lang="en-US" sz="2800" dirty="0"/>
              <a:t>:"</a:t>
            </a:r>
            <a:r>
              <a:rPr lang="en-US" sz="2800" dirty="0" err="1"/>
              <a:t>exp_year</a:t>
            </a:r>
            <a:r>
              <a:rPr lang="en-US" sz="2800" dirty="0"/>
              <a:t>",</a:t>
            </a:r>
            <a:br>
              <a:rPr lang="en-US" sz="2800" dirty="0"/>
            </a:br>
            <a:r>
              <a:rPr lang="en-US" sz="2800" dirty="0"/>
              <a:t>      </a:t>
            </a:r>
            <a:r>
              <a:rPr lang="en-US" sz="2800" b="1" dirty="0"/>
              <a:t>"</a:t>
            </a:r>
            <a:r>
              <a:rPr lang="en-US" sz="2800" b="1" dirty="0" err="1"/>
              <a:t>message"</a:t>
            </a:r>
            <a:r>
              <a:rPr lang="en-US" sz="2800" dirty="0" err="1"/>
              <a:t>:"</a:t>
            </a:r>
            <a:r>
              <a:rPr lang="en-US" sz="2800" dirty="0" err="1">
                <a:solidFill>
                  <a:srgbClr val="FF0000"/>
                </a:solidFill>
              </a:rPr>
              <a:t>Your</a:t>
            </a:r>
            <a:r>
              <a:rPr lang="en-US" sz="2800" dirty="0">
                <a:solidFill>
                  <a:srgbClr val="FF0000"/>
                </a:solidFill>
              </a:rPr>
              <a:t> card's expiration year is invalid.</a:t>
            </a:r>
            <a:r>
              <a:rPr lang="en-US" sz="2800" dirty="0"/>
              <a:t>",</a:t>
            </a:r>
            <a:br>
              <a:rPr lang="en-US" sz="2800" dirty="0"/>
            </a:br>
            <a:r>
              <a:rPr lang="en-US" sz="2800" dirty="0"/>
              <a:t>      </a:t>
            </a:r>
            <a:r>
              <a:rPr lang="en-US" sz="2800" b="1" dirty="0"/>
              <a:t>"type"</a:t>
            </a:r>
            <a:r>
              <a:rPr lang="en-US" sz="2800" dirty="0"/>
              <a:t>:"</a:t>
            </a:r>
            <a:r>
              <a:rPr lang="en-US" sz="2800" dirty="0" err="1"/>
              <a:t>card_error</a:t>
            </a:r>
            <a:r>
              <a:rPr lang="en-US" sz="2800" dirty="0"/>
              <a:t>"</a:t>
            </a:r>
            <a:br>
              <a:rPr lang="en-US" sz="2800" dirty="0"/>
            </a:br>
            <a:r>
              <a:rPr lang="en-US" sz="2800" dirty="0"/>
              <a:t>   },</a:t>
            </a:r>
            <a:br>
              <a:rPr lang="en-US" sz="2800" dirty="0"/>
            </a:br>
            <a:r>
              <a:rPr lang="en-US" sz="2800" dirty="0"/>
              <a:t>   </a:t>
            </a:r>
            <a:r>
              <a:rPr lang="en-US" sz="2800" b="1" dirty="0"/>
              <a:t>"username"</a:t>
            </a:r>
            <a:r>
              <a:rPr lang="en-US" sz="2800" dirty="0"/>
              <a:t>:"lazymeercat299"</a:t>
            </a:r>
            <a:br>
              <a:rPr lang="en-US" sz="2800" dirty="0"/>
            </a:br>
            <a:r>
              <a:rPr lang="en-US" sz="2800" dirty="0"/>
              <a:t>}</a:t>
            </a:r>
          </a:p>
        </p:txBody>
      </p:sp>
      <p:sp>
        <p:nvSpPr>
          <p:cNvPr id="16" name="Title 17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756" y="60134"/>
            <a:ext cx="2219975" cy="110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75882"/>
      </p:ext>
    </p:extLst>
  </p:cSld>
  <p:clrMapOvr>
    <a:masterClrMapping/>
  </p:clrMapOvr>
  <p:transition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</a:t>
            </a:r>
            <a:r>
              <a:rPr lang="en-US" dirty="0" smtClean="0"/>
              <a:t>Service Logging - Questions</a:t>
            </a:r>
            <a:endParaRPr lang="en-US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9466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4/6/2016</a:t>
            </a:fld>
            <a:r>
              <a:rPr lang="en-US" dirty="0" smtClean="0"/>
              <a:t>  |</a:t>
            </a:r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43205" y="6286903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SQL JSON Tools…wait, what?</a:t>
            </a:r>
            <a:endParaRPr lang="en-US" dirty="0"/>
          </a:p>
        </p:txBody>
      </p:sp>
      <p:sp>
        <p:nvSpPr>
          <p:cNvPr id="22" name="Slide Number Placeholder 5"/>
          <p:cNvSpPr txBox="1">
            <a:spLocks/>
          </p:cNvSpPr>
          <p:nvPr/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FD5303-69AD-2E4D-B18B-E5EED0F0A60B}" type="slidenum">
              <a:rPr lang="en-US" smtClean="0"/>
              <a:pPr/>
              <a:t>15</a:t>
            </a:fld>
            <a:r>
              <a:rPr lang="en-US" dirty="0" smtClean="0"/>
              <a:t>  |  </a:t>
            </a:r>
            <a:endParaRPr lang="en-US" dirty="0"/>
          </a:p>
        </p:txBody>
      </p:sp>
      <p:sp>
        <p:nvSpPr>
          <p:cNvPr id="8" name="Content Placeholder 18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Answer questions:</a:t>
            </a:r>
          </a:p>
          <a:p>
            <a:pPr lvl="1"/>
            <a:r>
              <a:rPr lang="en-US" strike="sngStrik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What traffic was originated by this user?</a:t>
            </a:r>
          </a:p>
          <a:p>
            <a:pPr lvl="1"/>
            <a:r>
              <a:rPr lang="en-US" dirty="0" smtClean="0"/>
              <a:t>What is this user’s CC?</a:t>
            </a:r>
          </a:p>
          <a:p>
            <a:pPr lvl="1"/>
            <a:r>
              <a:rPr lang="en-US" dirty="0" smtClean="0"/>
              <a:t>Is the user worth the effort?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6329" y="6634444"/>
            <a:ext cx="5533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All information based on typical but simplistic scenarios. Always research before implementing.</a:t>
            </a: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717" y="2483939"/>
            <a:ext cx="611074" cy="473582"/>
          </a:xfrm>
          <a:prstGeom prst="rect">
            <a:avLst/>
          </a:prstGeom>
        </p:spPr>
      </p:pic>
      <p:sp>
        <p:nvSpPr>
          <p:cNvPr id="19" name="TextBox 18">
            <a:hlinkClick r:id="rId4" action="ppaction://hlinksldjump" highlightClick="1"/>
          </p:cNvPr>
          <p:cNvSpPr txBox="1"/>
          <p:nvPr/>
        </p:nvSpPr>
        <p:spPr>
          <a:xfrm>
            <a:off x="101867" y="2084664"/>
            <a:ext cx="7873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accent5">
                    <a:lumMod val="75000"/>
                  </a:schemeClr>
                </a:solidFill>
              </a:rPr>
              <a:t>See example</a:t>
            </a:r>
            <a:endParaRPr lang="en-US" sz="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3" name="Picture 22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72" y="2029706"/>
            <a:ext cx="381053" cy="371527"/>
          </a:xfrm>
          <a:prstGeom prst="rect">
            <a:avLst/>
          </a:prstGeom>
        </p:spPr>
      </p:pic>
      <p:pic>
        <p:nvPicPr>
          <p:cNvPr id="24" name="Picture 23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62" y="2495546"/>
            <a:ext cx="381053" cy="371527"/>
          </a:xfrm>
          <a:prstGeom prst="rect">
            <a:avLst/>
          </a:prstGeom>
        </p:spPr>
      </p:pic>
      <p:pic>
        <p:nvPicPr>
          <p:cNvPr id="25" name="Picture 24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62" y="2975897"/>
            <a:ext cx="381053" cy="371527"/>
          </a:xfrm>
          <a:prstGeom prst="rect">
            <a:avLst/>
          </a:prstGeom>
        </p:spPr>
      </p:pic>
      <p:sp>
        <p:nvSpPr>
          <p:cNvPr id="26" name="TextBox 25">
            <a:hlinkClick r:id="rId6" action="ppaction://hlinksldjump" highlightClick="1"/>
          </p:cNvPr>
          <p:cNvSpPr txBox="1"/>
          <p:nvPr/>
        </p:nvSpPr>
        <p:spPr>
          <a:xfrm>
            <a:off x="101867" y="2560945"/>
            <a:ext cx="7873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accent5">
                    <a:lumMod val="75000"/>
                  </a:schemeClr>
                </a:solidFill>
              </a:rPr>
              <a:t>See example</a:t>
            </a:r>
            <a:endParaRPr lang="en-US" sz="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7" name="TextBox 26">
            <a:hlinkClick r:id="rId7" action="ppaction://hlinksldjump" highlightClick="1"/>
          </p:cNvPr>
          <p:cNvSpPr txBox="1"/>
          <p:nvPr/>
        </p:nvSpPr>
        <p:spPr>
          <a:xfrm>
            <a:off x="101867" y="3053938"/>
            <a:ext cx="7873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accent5">
                    <a:lumMod val="75000"/>
                  </a:schemeClr>
                </a:solidFill>
              </a:rPr>
              <a:t>See example</a:t>
            </a:r>
            <a:endParaRPr lang="en-US" sz="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010" y="75763"/>
            <a:ext cx="819423" cy="116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52874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9" grpId="0"/>
      <p:bldP spid="26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</a:t>
            </a:r>
            <a:r>
              <a:rPr lang="en-US" dirty="0" smtClean="0"/>
              <a:t>Service Logging - Answers</a:t>
            </a:r>
            <a:endParaRPr lang="en-US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9466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4/6/2016</a:t>
            </a:fld>
            <a:r>
              <a:rPr lang="en-US" dirty="0" smtClean="0"/>
              <a:t>  |</a:t>
            </a:r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43205" y="6286903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SQL JSON Tools…wait, what?</a:t>
            </a:r>
            <a:endParaRPr lang="en-US" dirty="0"/>
          </a:p>
        </p:txBody>
      </p:sp>
      <p:sp>
        <p:nvSpPr>
          <p:cNvPr id="22" name="Slide Number Placeholder 5"/>
          <p:cNvSpPr txBox="1">
            <a:spLocks/>
          </p:cNvSpPr>
          <p:nvPr/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FD5303-69AD-2E4D-B18B-E5EED0F0A60B}" type="slidenum">
              <a:rPr lang="en-US" smtClean="0"/>
              <a:pPr/>
              <a:t>16</a:t>
            </a:fld>
            <a:r>
              <a:rPr lang="en-US" dirty="0" smtClean="0"/>
              <a:t>  |  </a:t>
            </a:r>
            <a:endParaRPr lang="en-US" dirty="0"/>
          </a:p>
        </p:txBody>
      </p:sp>
      <p:sp>
        <p:nvSpPr>
          <p:cNvPr id="8" name="Content Placeholder 18"/>
          <p:cNvSpPr>
            <a:spLocks noGrp="1"/>
          </p:cNvSpPr>
          <p:nvPr>
            <p:ph idx="1"/>
          </p:nvPr>
        </p:nvSpPr>
        <p:spPr>
          <a:xfrm>
            <a:off x="457200" y="1417639"/>
            <a:ext cx="8229600" cy="578216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3000" dirty="0" smtClean="0"/>
              <a:t>What is this user’s CC?</a:t>
            </a:r>
          </a:p>
          <a:p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706329" y="6634444"/>
            <a:ext cx="5533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All information based on typical but simplistic scenarios. Always research before implementing.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192" y="2224320"/>
            <a:ext cx="89158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SELECT</a:t>
            </a:r>
            <a:r>
              <a:rPr lang="en-US" dirty="0"/>
              <a:t> </a:t>
            </a:r>
            <a:r>
              <a:rPr lang="en-US" dirty="0" err="1" smtClean="0"/>
              <a:t>acct.username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3399"/>
                </a:solidFill>
              </a:rPr>
              <a:t>JSON_QUERY</a:t>
            </a:r>
            <a:r>
              <a:rPr lang="en-US" dirty="0" smtClean="0"/>
              <a:t>(</a:t>
            </a:r>
            <a:r>
              <a:rPr lang="en-US" dirty="0" err="1" smtClean="0"/>
              <a:t>log.request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'$.source'</a:t>
            </a:r>
            <a:r>
              <a:rPr lang="en-US" dirty="0"/>
              <a:t>) AS </a:t>
            </a:r>
            <a:r>
              <a:rPr lang="en-US" dirty="0" err="1"/>
              <a:t>card_from_request</a:t>
            </a:r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FROM</a:t>
            </a:r>
            <a:r>
              <a:rPr lang="en-US" dirty="0"/>
              <a:t> </a:t>
            </a:r>
            <a:r>
              <a:rPr lang="en-US" dirty="0" err="1"/>
              <a:t>dbo.user_account</a:t>
            </a:r>
            <a:r>
              <a:rPr lang="en-US" dirty="0"/>
              <a:t> acct </a:t>
            </a:r>
          </a:p>
          <a:p>
            <a:r>
              <a:rPr lang="en-US" dirty="0"/>
              <a:t>JOIN </a:t>
            </a:r>
            <a:r>
              <a:rPr lang="en-US" dirty="0" err="1"/>
              <a:t>dbo.stripe_log</a:t>
            </a:r>
            <a:r>
              <a:rPr lang="en-US" dirty="0"/>
              <a:t> log </a:t>
            </a:r>
            <a:r>
              <a:rPr lang="en-US" dirty="0">
                <a:solidFill>
                  <a:srgbClr val="0070C0"/>
                </a:solidFill>
              </a:rPr>
              <a:t>ON</a:t>
            </a:r>
            <a:r>
              <a:rPr lang="en-US" dirty="0"/>
              <a:t> </a:t>
            </a:r>
            <a:r>
              <a:rPr lang="en-US" dirty="0" err="1"/>
              <a:t>acct.username</a:t>
            </a:r>
            <a:r>
              <a:rPr lang="en-US" dirty="0"/>
              <a:t> = </a:t>
            </a:r>
            <a:r>
              <a:rPr lang="en-US" dirty="0">
                <a:solidFill>
                  <a:srgbClr val="FF3399"/>
                </a:solidFill>
              </a:rPr>
              <a:t>JSON_VALUE</a:t>
            </a:r>
            <a:r>
              <a:rPr lang="en-US" dirty="0"/>
              <a:t>(</a:t>
            </a:r>
            <a:r>
              <a:rPr lang="en-US" dirty="0" err="1"/>
              <a:t>log.request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'$.username'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rgbClr val="0070C0"/>
                </a:solidFill>
              </a:rPr>
              <a:t>WHERE</a:t>
            </a:r>
            <a:r>
              <a:rPr lang="en-US" dirty="0"/>
              <a:t> </a:t>
            </a:r>
            <a:r>
              <a:rPr lang="en-US" dirty="0" err="1"/>
              <a:t>acct.username</a:t>
            </a:r>
            <a:r>
              <a:rPr lang="en-US" dirty="0"/>
              <a:t>=</a:t>
            </a:r>
            <a:r>
              <a:rPr lang="en-US" dirty="0">
                <a:solidFill>
                  <a:srgbClr val="FF0000"/>
                </a:solidFill>
              </a:rPr>
              <a:t>'beautifulbear110'</a:t>
            </a:r>
            <a:r>
              <a:rPr lang="en-US" dirty="0"/>
              <a:t>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8825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SQL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50527" y="427527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Result</a:t>
            </a:r>
            <a:endParaRPr lang="en-US" b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28192" y="4144933"/>
            <a:ext cx="880150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644606"/>
            <a:ext cx="9144000" cy="1266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200" y="379851"/>
            <a:ext cx="1250950" cy="78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66222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" grpId="0"/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</a:t>
            </a:r>
            <a:r>
              <a:rPr lang="en-US" dirty="0" smtClean="0"/>
              <a:t>Service Logging - Questions</a:t>
            </a:r>
            <a:endParaRPr lang="en-US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9466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4/6/2016</a:t>
            </a:fld>
            <a:r>
              <a:rPr lang="en-US" dirty="0" smtClean="0"/>
              <a:t>  |</a:t>
            </a:r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43205" y="6286903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SQL JSON Tools…wait, what?</a:t>
            </a:r>
            <a:endParaRPr lang="en-US" dirty="0"/>
          </a:p>
        </p:txBody>
      </p:sp>
      <p:sp>
        <p:nvSpPr>
          <p:cNvPr id="22" name="Slide Number Placeholder 5"/>
          <p:cNvSpPr txBox="1">
            <a:spLocks/>
          </p:cNvSpPr>
          <p:nvPr/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FD5303-69AD-2E4D-B18B-E5EED0F0A60B}" type="slidenum">
              <a:rPr lang="en-US" smtClean="0"/>
              <a:pPr/>
              <a:t>17</a:t>
            </a:fld>
            <a:r>
              <a:rPr lang="en-US" dirty="0" smtClean="0"/>
              <a:t>  |  </a:t>
            </a:r>
            <a:endParaRPr lang="en-US" dirty="0"/>
          </a:p>
        </p:txBody>
      </p:sp>
      <p:sp>
        <p:nvSpPr>
          <p:cNvPr id="8" name="Content Placeholder 18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Answer questions:</a:t>
            </a:r>
          </a:p>
          <a:p>
            <a:pPr lvl="1"/>
            <a:r>
              <a:rPr lang="en-US" strike="sngStrik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What traffic was originated by this user?</a:t>
            </a:r>
          </a:p>
          <a:p>
            <a:pPr lvl="1"/>
            <a:r>
              <a:rPr lang="en-US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is this user’s CC?</a:t>
            </a:r>
          </a:p>
          <a:p>
            <a:pPr lvl="1"/>
            <a:r>
              <a:rPr lang="en-US" dirty="0" smtClean="0"/>
              <a:t>Is the user worth the effort?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6329" y="6634444"/>
            <a:ext cx="5533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All information based on typical but simplistic scenarios. Always research before implementing.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hlinkClick r:id="rId3" action="ppaction://hlinksldjump" highlightClick="1"/>
          </p:cNvPr>
          <p:cNvSpPr txBox="1"/>
          <p:nvPr/>
        </p:nvSpPr>
        <p:spPr>
          <a:xfrm>
            <a:off x="101867" y="2084664"/>
            <a:ext cx="7873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accent5">
                    <a:lumMod val="75000"/>
                  </a:schemeClr>
                </a:solidFill>
              </a:rPr>
              <a:t>See example</a:t>
            </a:r>
            <a:endParaRPr lang="en-US" sz="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1" name="Picture 1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72" y="2029706"/>
            <a:ext cx="381053" cy="371527"/>
          </a:xfrm>
          <a:prstGeom prst="rect">
            <a:avLst/>
          </a:prstGeom>
        </p:spPr>
      </p:pic>
      <p:pic>
        <p:nvPicPr>
          <p:cNvPr id="12" name="Picture 11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62" y="2495546"/>
            <a:ext cx="381053" cy="371527"/>
          </a:xfrm>
          <a:prstGeom prst="rect">
            <a:avLst/>
          </a:prstGeom>
        </p:spPr>
      </p:pic>
      <p:pic>
        <p:nvPicPr>
          <p:cNvPr id="13" name="Picture 12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62" y="2975897"/>
            <a:ext cx="381053" cy="371527"/>
          </a:xfrm>
          <a:prstGeom prst="rect">
            <a:avLst/>
          </a:prstGeom>
        </p:spPr>
      </p:pic>
      <p:sp>
        <p:nvSpPr>
          <p:cNvPr id="14" name="TextBox 13">
            <a:hlinkClick r:id="rId5" action="ppaction://hlinksldjump" highlightClick="1"/>
          </p:cNvPr>
          <p:cNvSpPr txBox="1"/>
          <p:nvPr/>
        </p:nvSpPr>
        <p:spPr>
          <a:xfrm>
            <a:off x="101867" y="2560945"/>
            <a:ext cx="7873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accent5">
                    <a:lumMod val="75000"/>
                  </a:schemeClr>
                </a:solidFill>
              </a:rPr>
              <a:t>See example</a:t>
            </a:r>
            <a:endParaRPr lang="en-US" sz="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5" name="TextBox 14">
            <a:hlinkClick r:id="rId6" action="ppaction://hlinksldjump" highlightClick="1"/>
          </p:cNvPr>
          <p:cNvSpPr txBox="1"/>
          <p:nvPr/>
        </p:nvSpPr>
        <p:spPr>
          <a:xfrm>
            <a:off x="101867" y="3053938"/>
            <a:ext cx="7873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accent5">
                    <a:lumMod val="75000"/>
                  </a:schemeClr>
                </a:solidFill>
              </a:rPr>
              <a:t>See example</a:t>
            </a:r>
            <a:endParaRPr lang="en-US" sz="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9049" y="2466114"/>
            <a:ext cx="285790" cy="50489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145" y="87879"/>
            <a:ext cx="1474988" cy="110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7211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0" grpId="0"/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</a:t>
            </a:r>
            <a:r>
              <a:rPr lang="en-US" dirty="0" smtClean="0"/>
              <a:t>Service Logging - Answers</a:t>
            </a:r>
            <a:endParaRPr lang="en-US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9466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4/6/2016</a:t>
            </a:fld>
            <a:r>
              <a:rPr lang="en-US" dirty="0" smtClean="0"/>
              <a:t>  |</a:t>
            </a:r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43205" y="6286903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SQL JSON Tools…wait, what?</a:t>
            </a:r>
            <a:endParaRPr lang="en-US" dirty="0"/>
          </a:p>
        </p:txBody>
      </p:sp>
      <p:sp>
        <p:nvSpPr>
          <p:cNvPr id="22" name="Slide Number Placeholder 5"/>
          <p:cNvSpPr txBox="1">
            <a:spLocks/>
          </p:cNvSpPr>
          <p:nvPr/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FD5303-69AD-2E4D-B18B-E5EED0F0A60B}" type="slidenum">
              <a:rPr lang="en-US" smtClean="0"/>
              <a:pPr/>
              <a:t>18</a:t>
            </a:fld>
            <a:r>
              <a:rPr lang="en-US" dirty="0" smtClean="0"/>
              <a:t>  |  </a:t>
            </a:r>
            <a:endParaRPr lang="en-US" dirty="0"/>
          </a:p>
        </p:txBody>
      </p:sp>
      <p:sp>
        <p:nvSpPr>
          <p:cNvPr id="8" name="Content Placeholder 18"/>
          <p:cNvSpPr>
            <a:spLocks noGrp="1"/>
          </p:cNvSpPr>
          <p:nvPr>
            <p:ph idx="1"/>
          </p:nvPr>
        </p:nvSpPr>
        <p:spPr>
          <a:xfrm>
            <a:off x="457200" y="1417639"/>
            <a:ext cx="8229600" cy="578216"/>
          </a:xfrm>
        </p:spPr>
        <p:txBody>
          <a:bodyPr>
            <a:normAutofit/>
          </a:bodyPr>
          <a:lstStyle/>
          <a:p>
            <a:r>
              <a:rPr lang="en-US" dirty="0"/>
              <a:t>Is the user worth the effort?</a:t>
            </a:r>
          </a:p>
          <a:p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706329" y="6634444"/>
            <a:ext cx="5533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All information based on typical but simplistic scenarios. Always research before implementing.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338" y="2285864"/>
            <a:ext cx="90736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SELECT</a:t>
            </a:r>
            <a:r>
              <a:rPr lang="en-US" dirty="0"/>
              <a:t> </a:t>
            </a:r>
            <a:r>
              <a:rPr lang="en-US" dirty="0" err="1" smtClean="0"/>
              <a:t>acct.username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3399"/>
                </a:solidFill>
              </a:rPr>
              <a:t>FORMAT</a:t>
            </a:r>
            <a:r>
              <a:rPr lang="en-US" dirty="0"/>
              <a:t>(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FF3399"/>
                </a:solidFill>
              </a:rPr>
              <a:t>SUM</a:t>
            </a:r>
            <a:r>
              <a:rPr lang="en-US" dirty="0"/>
              <a:t>(</a:t>
            </a:r>
          </a:p>
          <a:p>
            <a:r>
              <a:rPr lang="en-US" dirty="0">
                <a:solidFill>
                  <a:srgbClr val="FF3399"/>
                </a:solidFill>
              </a:rPr>
              <a:t>CAST</a:t>
            </a:r>
            <a:r>
              <a:rPr lang="en-US" dirty="0"/>
              <a:t>(</a:t>
            </a:r>
            <a:r>
              <a:rPr lang="en-US" dirty="0">
                <a:solidFill>
                  <a:srgbClr val="FF3399"/>
                </a:solidFill>
              </a:rPr>
              <a:t>JSON_VALUE</a:t>
            </a:r>
            <a:r>
              <a:rPr lang="en-US" dirty="0"/>
              <a:t>(</a:t>
            </a:r>
            <a:r>
              <a:rPr lang="en-US" dirty="0" err="1"/>
              <a:t>log.request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'$.amount'</a:t>
            </a:r>
            <a:r>
              <a:rPr lang="en-US" dirty="0"/>
              <a:t>) </a:t>
            </a:r>
            <a:r>
              <a:rPr lang="en-US" dirty="0">
                <a:solidFill>
                  <a:srgbClr val="0070C0"/>
                </a:solidFill>
              </a:rPr>
              <a:t>AS DECIMAL</a:t>
            </a:r>
            <a:r>
              <a:rPr lang="en-US" dirty="0"/>
              <a:t>(10, 2))</a:t>
            </a:r>
          </a:p>
          <a:p>
            <a:r>
              <a:rPr lang="en-US" dirty="0"/>
              <a:t>  )/100.0</a:t>
            </a:r>
          </a:p>
          <a:p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'N2'</a:t>
            </a:r>
            <a:r>
              <a:rPr lang="en-US" dirty="0"/>
              <a:t>) </a:t>
            </a:r>
            <a:r>
              <a:rPr lang="en-US" dirty="0">
                <a:solidFill>
                  <a:srgbClr val="0070C0"/>
                </a:solidFill>
              </a:rPr>
              <a:t>AS</a:t>
            </a:r>
            <a:r>
              <a:rPr lang="en-US" dirty="0"/>
              <a:t> </a:t>
            </a:r>
            <a:r>
              <a:rPr lang="en-US" dirty="0" err="1"/>
              <a:t>total_spend</a:t>
            </a:r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FROM</a:t>
            </a:r>
            <a:r>
              <a:rPr lang="en-US" dirty="0"/>
              <a:t> </a:t>
            </a:r>
            <a:r>
              <a:rPr lang="en-US" dirty="0" err="1"/>
              <a:t>dbo.user_account</a:t>
            </a:r>
            <a:r>
              <a:rPr lang="en-US" dirty="0"/>
              <a:t> acct </a:t>
            </a:r>
            <a:r>
              <a:rPr lang="en-US" dirty="0" smtClean="0"/>
              <a:t>JOIN </a:t>
            </a:r>
            <a:r>
              <a:rPr lang="en-US" dirty="0" err="1"/>
              <a:t>dbo.stripe_log</a:t>
            </a:r>
            <a:r>
              <a:rPr lang="en-US" dirty="0"/>
              <a:t> log </a:t>
            </a:r>
            <a:r>
              <a:rPr lang="en-US" dirty="0">
                <a:solidFill>
                  <a:srgbClr val="0070C0"/>
                </a:solidFill>
              </a:rPr>
              <a:t>ON</a:t>
            </a:r>
            <a:r>
              <a:rPr lang="en-US" dirty="0"/>
              <a:t> </a:t>
            </a:r>
            <a:r>
              <a:rPr lang="en-US" dirty="0" err="1"/>
              <a:t>acct.username</a:t>
            </a:r>
            <a:r>
              <a:rPr lang="en-US" dirty="0"/>
              <a:t> = </a:t>
            </a:r>
            <a:r>
              <a:rPr lang="en-US" b="1" dirty="0">
                <a:solidFill>
                  <a:srgbClr val="FF3399"/>
                </a:solidFill>
              </a:rPr>
              <a:t>JSON_VALUE</a:t>
            </a:r>
            <a:r>
              <a:rPr lang="en-US" dirty="0"/>
              <a:t>(</a:t>
            </a:r>
            <a:r>
              <a:rPr lang="en-US" dirty="0" err="1"/>
              <a:t>log.request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'$.username</a:t>
            </a:r>
            <a:r>
              <a:rPr lang="en-US" dirty="0" smtClean="0">
                <a:solidFill>
                  <a:srgbClr val="FF0000"/>
                </a:solidFill>
              </a:rPr>
              <a:t>'</a:t>
            </a:r>
            <a:r>
              <a:rPr lang="en-US" dirty="0" smtClean="0"/>
              <a:t>) </a:t>
            </a:r>
            <a:r>
              <a:rPr lang="en-US" dirty="0">
                <a:solidFill>
                  <a:srgbClr val="0070C0"/>
                </a:solidFill>
              </a:rPr>
              <a:t>WHERE</a:t>
            </a:r>
            <a:r>
              <a:rPr lang="en-US" dirty="0" smtClean="0"/>
              <a:t> </a:t>
            </a:r>
            <a:r>
              <a:rPr lang="en-US" dirty="0" err="1"/>
              <a:t>acct.username</a:t>
            </a:r>
            <a:r>
              <a:rPr lang="en-US" dirty="0"/>
              <a:t>=</a:t>
            </a:r>
            <a:r>
              <a:rPr lang="en-US" dirty="0">
                <a:solidFill>
                  <a:srgbClr val="FF0000"/>
                </a:solidFill>
              </a:rPr>
              <a:t>'beautifulbear110'</a:t>
            </a:r>
          </a:p>
          <a:p>
            <a:r>
              <a:rPr lang="en-US" dirty="0">
                <a:solidFill>
                  <a:srgbClr val="0070C0"/>
                </a:solidFill>
              </a:rPr>
              <a:t>GROUP BY </a:t>
            </a:r>
            <a:r>
              <a:rPr lang="en-US" dirty="0" err="1"/>
              <a:t>acct.username</a:t>
            </a:r>
            <a:r>
              <a:rPr lang="en-US" dirty="0"/>
              <a:t>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94408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SQL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50527" y="47852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Result</a:t>
            </a:r>
            <a:endParaRPr lang="en-US" b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70338" y="4665143"/>
            <a:ext cx="8959362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" y="5216594"/>
            <a:ext cx="245745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75348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" grpId="0"/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Gotchas</a:t>
            </a:r>
            <a:endParaRPr lang="en-US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9466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4/6/2016</a:t>
            </a:fld>
            <a:r>
              <a:rPr lang="en-US" dirty="0" smtClean="0"/>
              <a:t>  |</a:t>
            </a:r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43205" y="6286903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SQL JSON Tools…wait, what?</a:t>
            </a:r>
            <a:endParaRPr lang="en-US" dirty="0"/>
          </a:p>
        </p:txBody>
      </p:sp>
      <p:sp>
        <p:nvSpPr>
          <p:cNvPr id="22" name="Slide Number Placeholder 5"/>
          <p:cNvSpPr txBox="1">
            <a:spLocks/>
          </p:cNvSpPr>
          <p:nvPr/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FD5303-69AD-2E4D-B18B-E5EED0F0A60B}" type="slidenum">
              <a:rPr lang="en-US" smtClean="0"/>
              <a:pPr/>
              <a:t>19</a:t>
            </a:fld>
            <a:r>
              <a:rPr lang="en-US" dirty="0" smtClean="0"/>
              <a:t>  | 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6329" y="6634444"/>
            <a:ext cx="5533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All information based on typical but simplistic scenarios. Always research before implementing.</a:t>
            </a: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205" y="1417638"/>
            <a:ext cx="5911795" cy="44448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60980" y="1417638"/>
            <a:ext cx="6647380" cy="362697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842259"/>
      </p:ext>
    </p:extLst>
  </p:cSld>
  <p:clrMapOvr>
    <a:masterClrMapping/>
  </p:clrMapOvr>
  <p:transition advClick="0" advTm="4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5728" y="0"/>
            <a:ext cx="11939158" cy="692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2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"/>
    </mc:Choice>
    <mc:Fallback xmlns="">
      <p:transition advClick="0" advTm="1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9466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4/6/2016</a:t>
            </a:fld>
            <a:r>
              <a:rPr lang="en-US" dirty="0" smtClean="0"/>
              <a:t>  |</a:t>
            </a:r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43205" y="6286903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SQL JSON Tools…wait, what?</a:t>
            </a:r>
            <a:endParaRPr lang="en-US" dirty="0"/>
          </a:p>
        </p:txBody>
      </p:sp>
      <p:sp>
        <p:nvSpPr>
          <p:cNvPr id="22" name="Slide Number Placeholder 5"/>
          <p:cNvSpPr txBox="1">
            <a:spLocks/>
          </p:cNvSpPr>
          <p:nvPr/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FD5303-69AD-2E4D-B18B-E5EED0F0A60B}" type="slidenum">
              <a:rPr lang="en-US" smtClean="0"/>
              <a:pPr/>
              <a:t>20</a:t>
            </a:fld>
            <a:r>
              <a:rPr lang="en-US" dirty="0" smtClean="0"/>
              <a:t>  |  </a:t>
            </a:r>
            <a:endParaRPr lang="en-US" dirty="0"/>
          </a:p>
        </p:txBody>
      </p:sp>
      <p:sp>
        <p:nvSpPr>
          <p:cNvPr id="8" name="Content Placeholder 18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40286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JSON</a:t>
            </a:r>
          </a:p>
          <a:p>
            <a:r>
              <a:rPr lang="en-US" dirty="0" smtClean="0"/>
              <a:t>SQL Server 2016 native support</a:t>
            </a:r>
          </a:p>
          <a:p>
            <a:r>
              <a:rPr lang="en-US" dirty="0" smtClean="0"/>
              <a:t>randomuser.me</a:t>
            </a:r>
          </a:p>
          <a:p>
            <a:r>
              <a:rPr lang="en-US" dirty="0" smtClean="0"/>
              <a:t>Solution appropriateness</a:t>
            </a:r>
          </a:p>
          <a:p>
            <a:pPr lvl="1"/>
            <a:r>
              <a:rPr lang="en-US" dirty="0" smtClean="0"/>
              <a:t>Dynamic data store – not so much</a:t>
            </a:r>
          </a:p>
          <a:p>
            <a:pPr lvl="1"/>
            <a:r>
              <a:rPr lang="en-US" dirty="0" smtClean="0"/>
              <a:t>Reporting – okay</a:t>
            </a:r>
          </a:p>
          <a:p>
            <a:pPr lvl="1"/>
            <a:r>
              <a:rPr lang="en-US" dirty="0" smtClean="0"/>
              <a:t>Web service logging – good</a:t>
            </a:r>
          </a:p>
          <a:p>
            <a:r>
              <a:rPr lang="en-US" dirty="0" smtClean="0"/>
              <a:t>Answered questions</a:t>
            </a:r>
          </a:p>
          <a:p>
            <a:pPr lvl="1"/>
            <a:r>
              <a:rPr lang="en-US" dirty="0" smtClean="0"/>
              <a:t>What traffic was initiated by user?</a:t>
            </a:r>
          </a:p>
          <a:p>
            <a:pPr lvl="1"/>
            <a:r>
              <a:rPr lang="en-US" dirty="0" smtClean="0"/>
              <a:t>What is user’s credit card info?</a:t>
            </a:r>
          </a:p>
          <a:p>
            <a:pPr lvl="1"/>
            <a:r>
              <a:rPr lang="en-US" dirty="0" smtClean="0"/>
              <a:t>What was user’s total spend?</a:t>
            </a:r>
          </a:p>
          <a:p>
            <a:pPr lvl="1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706329" y="6634444"/>
            <a:ext cx="5533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All information based on typical but simplistic scenarios. Always research before implementing.</a:t>
            </a:r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536576" y="1299672"/>
            <a:ext cx="86868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797035" y="2170788"/>
            <a:ext cx="2766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trike="sngStrike" dirty="0" smtClean="0">
                <a:solidFill>
                  <a:schemeClr val="tx2"/>
                </a:solidFill>
              </a:rPr>
              <a:t>randomuser.me</a:t>
            </a:r>
            <a:endParaRPr lang="en-US" sz="2800" strike="sngStrike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28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829" y="174"/>
            <a:ext cx="4818743" cy="6068045"/>
          </a:xfrm>
          <a:prstGeom prst="rect">
            <a:avLst/>
          </a:prstGeom>
        </p:spPr>
      </p:pic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Gotchas</a:t>
            </a:r>
            <a:endParaRPr lang="en-US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9466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4/6/2016</a:t>
            </a:fld>
            <a:r>
              <a:rPr lang="en-US" dirty="0" smtClean="0"/>
              <a:t>  |</a:t>
            </a:r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43205" y="6286903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SQL JSON Tools…wait, what?</a:t>
            </a:r>
            <a:endParaRPr lang="en-US" dirty="0"/>
          </a:p>
        </p:txBody>
      </p:sp>
      <p:sp>
        <p:nvSpPr>
          <p:cNvPr id="22" name="Slide Number Placeholder 5"/>
          <p:cNvSpPr txBox="1">
            <a:spLocks/>
          </p:cNvSpPr>
          <p:nvPr/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FD5303-69AD-2E4D-B18B-E5EED0F0A60B}" type="slidenum">
              <a:rPr lang="en-US" smtClean="0"/>
              <a:pPr/>
              <a:t>21</a:t>
            </a:fld>
            <a:r>
              <a:rPr lang="en-US" dirty="0" smtClean="0"/>
              <a:t>  |  </a:t>
            </a:r>
            <a:endParaRPr lang="en-US" dirty="0"/>
          </a:p>
        </p:txBody>
      </p:sp>
      <p:sp>
        <p:nvSpPr>
          <p:cNvPr id="8" name="Content Placeholder 18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402869"/>
          </a:xfrm>
        </p:spPr>
        <p:txBody>
          <a:bodyPr>
            <a:normAutofit/>
          </a:bodyPr>
          <a:lstStyle/>
          <a:p>
            <a:r>
              <a:rPr lang="en-US" dirty="0" smtClean="0"/>
              <a:t>FOR JSON AUTO</a:t>
            </a:r>
          </a:p>
          <a:p>
            <a:pPr lvl="1"/>
            <a:r>
              <a:rPr lang="en-US" dirty="0" smtClean="0"/>
              <a:t>Table aliases are required</a:t>
            </a:r>
          </a:p>
          <a:p>
            <a:pPr lvl="1"/>
            <a:r>
              <a:rPr lang="en-US" dirty="0" smtClean="0"/>
              <a:t>Escapes forward slashes with backslashes</a:t>
            </a:r>
          </a:p>
          <a:p>
            <a:pPr lvl="2"/>
            <a:r>
              <a:rPr lang="en-US" dirty="0" smtClean="0">
                <a:hlinkClick r:id="rId4"/>
              </a:rPr>
              <a:t>http://imgur.com/image/edit</a:t>
            </a:r>
            <a:r>
              <a:rPr lang="en-US" dirty="0" smtClean="0"/>
              <a:t> becomes http:\/\/imgur.com\/image\/edit</a:t>
            </a:r>
          </a:p>
          <a:p>
            <a:pPr lvl="2"/>
            <a:r>
              <a:rPr lang="en-US" dirty="0" smtClean="0"/>
              <a:t>Breaks absolute and relative links</a:t>
            </a:r>
          </a:p>
          <a:p>
            <a:pPr lvl="2"/>
            <a:r>
              <a:rPr lang="en-US" dirty="0" smtClean="0"/>
              <a:t>Also escapes quotes</a:t>
            </a:r>
            <a:r>
              <a:rPr lang="en-US" dirty="0"/>
              <a:t>, tabs, carriage returns, line feeds, and </a:t>
            </a:r>
            <a:r>
              <a:rPr lang="en-US" dirty="0" smtClean="0"/>
              <a:t>backslash</a:t>
            </a:r>
          </a:p>
          <a:p>
            <a:pPr lvl="1"/>
            <a:r>
              <a:rPr lang="en-US" dirty="0" smtClean="0"/>
              <a:t>Couldn’t use with SELECT </a:t>
            </a:r>
            <a:r>
              <a:rPr lang="en-US" dirty="0"/>
              <a:t>INTO to generate JSON from an existing </a:t>
            </a:r>
            <a:r>
              <a:rPr lang="en-US" dirty="0" smtClean="0"/>
              <a:t>schema</a:t>
            </a:r>
          </a:p>
          <a:p>
            <a:pPr lvl="1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706329" y="6634444"/>
            <a:ext cx="5533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All information based on typical but simplistic scenarios. Always research before implementing.</a:t>
            </a:r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36576" y="1299672"/>
            <a:ext cx="86868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18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829" y="174"/>
            <a:ext cx="4818743" cy="6068045"/>
          </a:xfrm>
          <a:prstGeom prst="rect">
            <a:avLst/>
          </a:prstGeom>
        </p:spPr>
      </p:pic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Gotchas</a:t>
            </a:r>
            <a:endParaRPr lang="en-US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9466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4/6/2016</a:t>
            </a:fld>
            <a:r>
              <a:rPr lang="en-US" dirty="0" smtClean="0"/>
              <a:t>  |</a:t>
            </a:r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43205" y="6286903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SQL JSON Tools…wait, what?</a:t>
            </a:r>
            <a:endParaRPr lang="en-US" dirty="0"/>
          </a:p>
        </p:txBody>
      </p:sp>
      <p:sp>
        <p:nvSpPr>
          <p:cNvPr id="22" name="Slide Number Placeholder 5"/>
          <p:cNvSpPr txBox="1">
            <a:spLocks/>
          </p:cNvSpPr>
          <p:nvPr/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FD5303-69AD-2E4D-B18B-E5EED0F0A60B}" type="slidenum">
              <a:rPr lang="en-US" smtClean="0"/>
              <a:pPr/>
              <a:t>22</a:t>
            </a:fld>
            <a:r>
              <a:rPr lang="en-US" dirty="0" smtClean="0"/>
              <a:t>  |  </a:t>
            </a:r>
            <a:endParaRPr lang="en-US" dirty="0"/>
          </a:p>
        </p:txBody>
      </p:sp>
      <p:sp>
        <p:nvSpPr>
          <p:cNvPr id="8" name="Content Placeholder 18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402869"/>
          </a:xfrm>
        </p:spPr>
        <p:txBody>
          <a:bodyPr>
            <a:normAutofit/>
          </a:bodyPr>
          <a:lstStyle/>
          <a:p>
            <a:r>
              <a:rPr lang="en-US" dirty="0" smtClean="0"/>
              <a:t>Indexing</a:t>
            </a:r>
          </a:p>
          <a:p>
            <a:pPr lvl="1"/>
            <a:r>
              <a:rPr lang="en-US" dirty="0" smtClean="0"/>
              <a:t>Requires extra legwork</a:t>
            </a:r>
          </a:p>
          <a:p>
            <a:pPr lvl="2"/>
            <a:r>
              <a:rPr lang="en-US" dirty="0" smtClean="0"/>
              <a:t>Computed columns</a:t>
            </a:r>
          </a:p>
          <a:p>
            <a:pPr lvl="3"/>
            <a:r>
              <a:rPr lang="en-US" dirty="0" smtClean="0"/>
              <a:t>Turns JSON text into tabular storage</a:t>
            </a:r>
          </a:p>
          <a:p>
            <a:pPr lvl="1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706329" y="6634444"/>
            <a:ext cx="5533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All information based on typical but simplistic scenarios. Always research before implementing.</a:t>
            </a:r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536576" y="1299672"/>
            <a:ext cx="86868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67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692" y="227679"/>
            <a:ext cx="941651" cy="9063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7968" y="5827165"/>
            <a:ext cx="1058211" cy="101852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3312204"/>
            <a:ext cx="9144000" cy="663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1866">
            <a:off x="8820618" y="6512419"/>
            <a:ext cx="319412" cy="402222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0" y="5280917"/>
            <a:ext cx="9144000" cy="2157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316" y="5448806"/>
            <a:ext cx="1056604" cy="10185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12016" y="3312204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/>
              <a:t>https://github.com/tsaiclone/json-demo</a:t>
            </a:r>
          </a:p>
          <a:p>
            <a:pPr algn="ctr"/>
            <a:endParaRPr lang="en-US" sz="3200" u="sng" dirty="0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784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156 0.09329 L -0.06372 0.06204 L -0.06372 0.10834 L -0.10816 0.07824 L -0.1224 0.09908 L -0.20174 0.08287 L -0.20174 0.10834 L -0.23056 0.09005 L -0.28073 0.10487 L -0.35712 0.06088 L -0.3783 0.09561 L -0.45365 0.07014 L -0.46719 0.10371 L -0.53004 0.07824 L -0.53958 0.10602 L -0.59271 0.07824 L -0.6224 0.10949 L -0.67952 0.06667 L -0.70764 0.09908 L -0.74531 0.06204 L -0.8033 0.07593 L -0.83299 0.05047 L -0.86597 0.08172 L -0.92188 0.06667 L -0.95764 0.09098 L -0.97517 0.06088 L -1.02917 0.075 L -1.04254 0.04491 L -1.07535 0.07824 L -1.12986 0.06436 L -1.15781 0.12824 L -1.17344 0.07824 L -1.18524 0.08056 " pathEditMode="relative" rAng="0" ptsTypes="AAAAAAAAAAAAAAAAAAAAAAAAAAAAAAAAA">
                                      <p:cBhvr>
                                        <p:cTn id="6" dur="4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840" y="-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0046 C 0.00903 -0.01273 0.01823 -0.02477 0.02552 -0.0368 C 0.0408 -0.02662 0.05608 -0.01643 0.07049 -0.00625 C 0.08455 -0.01458 0.10052 -0.02291 0.11476 -0.03148 C 0.11823 -0.02731 0.1224 -0.02338 0.12344 -0.01898 C 0.13264 -0.0118 0.14184 -0.00486 0.15087 0.00371 C 0.16059 -0.0118 0.17118 -0.02546 0.18108 -0.03889 C 0.19861 -0.02824 0.21667 -0.01736 0.2342 -0.00625 C 0.24497 -0.01643 0.25452 -0.02662 0.26424 -0.0368 C 0.26841 -0.03379 0.27205 -0.03055 0.27552 -0.02778 C 0.28212 -0.02176 0.28854 -0.01597 0.29514 -0.00995 C 0.31285 -0.01967 0.33056 -0.0294 0.34757 -0.03889 C 0.35868 -0.03102 0.35608 -0.03495 0.35886 -0.02916 C 0.36459 -0.02592 0.36997 -0.02291 0.37552 -0.02014 C 0.38559 -0.02824 0.39653 -0.03611 0.40608 -0.04444 C 0.41511 -0.03333 0.42587 -0.02338 0.43559 -0.01273 C 0.44705 -0.01828 0.45816 -0.0243 0.46875 -0.03009 C 0.48663 -0.01828 0.48056 -0.02361 0.48837 -0.01643 C 0.48907 -0.01828 0.49254 -0.02014 0.49462 -0.02245 C 0.49879 -0.02778 0.50191 -0.03333 0.50573 -0.03889 C 0.51719 -0.03518 0.52986 -0.03148 0.54219 -0.02778 C 0.55573 -0.03518 0.5691 -0.04259 0.58299 -0.05 C 0.58577 -0.05393 0.59045 -0.03889 0.59375 -0.04305 C 0.60018 -0.03703 0.60799 -0.03125 0.61702 -0.02546 C 0.62778 -0.03148 0.63872 -0.03796 0.65 -0.04444 C 0.65834 -0.03426 0.66702 -0.02384 0.67483 -0.01412 C 0.68594 -0.02569 0.69722 -0.03703 0.70799 -0.04884 C 0.71979 -0.04305 0.73195 -0.03727 0.74375 -0.03148 C 0.74931 -0.03426 0.75452 -0.0375 0.76007 -0.04051 C 0.7658 -0.03495 0.77153 -0.02963 0.77691 -0.02384 C 0.79827 -0.0294 0.81962 -0.04977 0.84115 -0.05532 " pathEditMode="relative" rAng="0" ptsTypes="AAAAAAAAAAAAAAAAAAAAAAAAAAAAAAA">
                                      <p:cBhvr>
                                        <p:cTn id="9" dur="4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49" y="-254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2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250"/>
                            </p:stCondLst>
                            <p:childTnLst>
                              <p:par>
                                <p:cTn id="1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6200000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0.00023 L -0.04132 -0.04097 C -0.05104 -0.04421 -0.0684 -0.05162 -0.08073 -0.04954 C -0.09028 -0.04699 -0.10729 -0.03681 -0.11528 -0.02917 C -0.11962 -0.01968 -0.11771 -0.02384 -0.12934 -0.00463 C -0.14271 0.04004 -0.13455 0.01296 -0.1434 0.04004 C -0.1467 0.06481 -0.16007 0.21273 -0.15989 0.25486 " pathEditMode="relative" rAng="0" ptsTypes="AAAAAAA">
                                      <p:cBhvr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1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is…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37492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J</a:t>
            </a:r>
            <a:r>
              <a:rPr lang="en-US" dirty="0" smtClean="0"/>
              <a:t>ava</a:t>
            </a:r>
            <a:r>
              <a:rPr lang="en-US" b="1" dirty="0" smtClean="0"/>
              <a:t>S</a:t>
            </a:r>
            <a:r>
              <a:rPr lang="en-US" dirty="0" smtClean="0"/>
              <a:t>cript </a:t>
            </a:r>
            <a:r>
              <a:rPr lang="en-US" b="1" dirty="0" smtClean="0"/>
              <a:t>O</a:t>
            </a:r>
            <a:r>
              <a:rPr lang="en-US" dirty="0" smtClean="0"/>
              <a:t>bject </a:t>
            </a:r>
            <a:r>
              <a:rPr lang="en-US" b="1" dirty="0" smtClean="0"/>
              <a:t>N</a:t>
            </a:r>
            <a:r>
              <a:rPr lang="en-US" dirty="0" smtClean="0"/>
              <a:t>otation</a:t>
            </a:r>
          </a:p>
          <a:p>
            <a:r>
              <a:rPr lang="en-US" dirty="0" smtClean="0"/>
              <a:t>Clean, schema-less, typed XML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9642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4/6/2016</a:t>
            </a:fld>
            <a:r>
              <a:rPr lang="en-US" dirty="0" smtClean="0"/>
              <a:t>  |</a:t>
            </a:r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0788" y="6286903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SQL JSON Tools…wait, what?</a:t>
            </a:r>
            <a:endParaRPr lang="en-US" dirty="0"/>
          </a:p>
        </p:txBody>
      </p:sp>
      <p:sp>
        <p:nvSpPr>
          <p:cNvPr id="22" name="Slide Number Placeholder 5"/>
          <p:cNvSpPr txBox="1">
            <a:spLocks/>
          </p:cNvSpPr>
          <p:nvPr/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FD5303-69AD-2E4D-B18B-E5EED0F0A60B}" type="slidenum">
              <a:rPr lang="en-US" smtClean="0"/>
              <a:pPr/>
              <a:t>3</a:t>
            </a:fld>
            <a:r>
              <a:rPr lang="en-US" smtClean="0"/>
              <a:t>  | 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090746" y="2558142"/>
            <a:ext cx="405325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&lt;?xml version="1.0" encoding="UTF-8" standalone="no" ?&gt;</a:t>
            </a:r>
          </a:p>
          <a:p>
            <a:r>
              <a:rPr lang="en-US" sz="1000" dirty="0"/>
              <a:t>&lt;</a:t>
            </a:r>
            <a:r>
              <a:rPr lang="en-US" sz="1000" b="1" dirty="0" smtClean="0"/>
              <a:t>charge</a:t>
            </a:r>
            <a:r>
              <a:rPr lang="en-US" sz="1000" dirty="0" smtClean="0"/>
              <a:t> </a:t>
            </a:r>
            <a:r>
              <a:rPr lang="en-US" sz="1000" dirty="0" err="1"/>
              <a:t>xmlns</a:t>
            </a:r>
            <a:r>
              <a:rPr lang="en-US" sz="1000" dirty="0"/>
              <a:t>="http://www.w3.org/2001/XMLSchema"&gt;</a:t>
            </a:r>
          </a:p>
          <a:p>
            <a:r>
              <a:rPr lang="en-US" sz="1000" dirty="0"/>
              <a:t>    &lt;</a:t>
            </a:r>
            <a:r>
              <a:rPr lang="en-US" sz="1000" b="1" dirty="0" err="1"/>
              <a:t>statement_descriptor</a:t>
            </a:r>
            <a:r>
              <a:rPr lang="en-US" sz="1000" dirty="0"/>
              <a:t>&gt;Monthly </a:t>
            </a:r>
            <a:r>
              <a:rPr lang="en-US" sz="1000" dirty="0" err="1"/>
              <a:t>pmt</a:t>
            </a:r>
            <a:r>
              <a:rPr lang="en-US" sz="1000" dirty="0"/>
              <a:t>&lt;/</a:t>
            </a:r>
            <a:r>
              <a:rPr lang="en-US" sz="1000" b="1" dirty="0" err="1"/>
              <a:t>statement_descriptor</a:t>
            </a:r>
            <a:r>
              <a:rPr lang="en-US" sz="1000" dirty="0"/>
              <a:t>&gt;</a:t>
            </a:r>
          </a:p>
          <a:p>
            <a:r>
              <a:rPr lang="en-US" sz="1000" dirty="0"/>
              <a:t>    &lt;</a:t>
            </a:r>
            <a:r>
              <a:rPr lang="en-US" sz="1000" b="1" dirty="0"/>
              <a:t>amount</a:t>
            </a:r>
            <a:r>
              <a:rPr lang="en-US" sz="1000" dirty="0"/>
              <a:t>&gt;95489427&lt;/</a:t>
            </a:r>
            <a:r>
              <a:rPr lang="en-US" sz="1000" b="1" dirty="0"/>
              <a:t>amount</a:t>
            </a:r>
            <a:r>
              <a:rPr lang="en-US" sz="1000" dirty="0"/>
              <a:t>&gt;</a:t>
            </a:r>
          </a:p>
          <a:p>
            <a:r>
              <a:rPr lang="en-US" sz="1000" dirty="0"/>
              <a:t>    &lt;</a:t>
            </a:r>
            <a:r>
              <a:rPr lang="en-US" sz="1000" b="1" dirty="0"/>
              <a:t>description</a:t>
            </a:r>
            <a:r>
              <a:rPr lang="en-US" sz="1000" dirty="0"/>
              <a:t>&gt;Payment for Ana Reid&lt;/</a:t>
            </a:r>
            <a:r>
              <a:rPr lang="en-US" sz="1000" b="1" dirty="0"/>
              <a:t>description</a:t>
            </a:r>
            <a:r>
              <a:rPr lang="en-US" sz="1000" dirty="0"/>
              <a:t>&gt;</a:t>
            </a:r>
          </a:p>
          <a:p>
            <a:r>
              <a:rPr lang="en-US" sz="1000" dirty="0"/>
              <a:t>    &lt;</a:t>
            </a:r>
            <a:r>
              <a:rPr lang="en-US" sz="1000" b="1" dirty="0"/>
              <a:t>currency</a:t>
            </a:r>
            <a:r>
              <a:rPr lang="en-US" sz="1000" dirty="0"/>
              <a:t>&gt;USD&lt;/</a:t>
            </a:r>
            <a:r>
              <a:rPr lang="en-US" sz="1000" b="1" dirty="0"/>
              <a:t>currency</a:t>
            </a:r>
            <a:r>
              <a:rPr lang="en-US" sz="1000" dirty="0"/>
              <a:t>&gt;</a:t>
            </a:r>
          </a:p>
          <a:p>
            <a:r>
              <a:rPr lang="en-US" sz="1000" dirty="0"/>
              <a:t>    &lt;</a:t>
            </a:r>
            <a:r>
              <a:rPr lang="en-US" sz="1000" b="1" dirty="0"/>
              <a:t>source</a:t>
            </a:r>
            <a:r>
              <a:rPr lang="en-US" sz="1000" dirty="0"/>
              <a:t>&gt;</a:t>
            </a:r>
          </a:p>
          <a:p>
            <a:r>
              <a:rPr lang="en-US" sz="1000" dirty="0"/>
              <a:t>        &lt;</a:t>
            </a:r>
            <a:r>
              <a:rPr lang="en-US" sz="1000" b="1" dirty="0"/>
              <a:t>number</a:t>
            </a:r>
            <a:r>
              <a:rPr lang="en-US" sz="1000" dirty="0"/>
              <a:t>&gt;4000056655665556&lt;/</a:t>
            </a:r>
            <a:r>
              <a:rPr lang="en-US" sz="1000" b="1" dirty="0"/>
              <a:t>number</a:t>
            </a:r>
            <a:r>
              <a:rPr lang="en-US" sz="1000" dirty="0"/>
              <a:t>&gt;</a:t>
            </a:r>
          </a:p>
          <a:p>
            <a:r>
              <a:rPr lang="en-US" sz="1000" dirty="0"/>
              <a:t>        &lt;</a:t>
            </a:r>
            <a:r>
              <a:rPr lang="en-US" sz="1000" b="1" dirty="0" err="1"/>
              <a:t>cvc</a:t>
            </a:r>
            <a:r>
              <a:rPr lang="en-US" sz="1000" dirty="0"/>
              <a:t>&gt;171&lt;/</a:t>
            </a:r>
            <a:r>
              <a:rPr lang="en-US" sz="1000" b="1" dirty="0" err="1"/>
              <a:t>cvc</a:t>
            </a:r>
            <a:r>
              <a:rPr lang="en-US" sz="1000" dirty="0"/>
              <a:t>&gt;</a:t>
            </a:r>
          </a:p>
          <a:p>
            <a:r>
              <a:rPr lang="en-US" sz="1000" dirty="0"/>
              <a:t>        &lt;</a:t>
            </a:r>
            <a:r>
              <a:rPr lang="en-US" sz="1000" b="1" dirty="0"/>
              <a:t>address_line1</a:t>
            </a:r>
            <a:r>
              <a:rPr lang="en-US" sz="1000" dirty="0"/>
              <a:t>&gt;5536 w 6th </a:t>
            </a:r>
            <a:r>
              <a:rPr lang="en-US" sz="1000" dirty="0" err="1"/>
              <a:t>st</a:t>
            </a:r>
            <a:r>
              <a:rPr lang="en-US" sz="1000" dirty="0"/>
              <a:t>&lt;/</a:t>
            </a:r>
            <a:r>
              <a:rPr lang="en-US" sz="1000" b="1" dirty="0"/>
              <a:t>address_line1</a:t>
            </a:r>
            <a:r>
              <a:rPr lang="en-US" sz="1000" dirty="0"/>
              <a:t>&gt;</a:t>
            </a:r>
          </a:p>
          <a:p>
            <a:r>
              <a:rPr lang="en-US" sz="1000" dirty="0"/>
              <a:t>        &lt;</a:t>
            </a:r>
            <a:r>
              <a:rPr lang="en-US" sz="1000" b="1" dirty="0" err="1"/>
              <a:t>address_country</a:t>
            </a:r>
            <a:r>
              <a:rPr lang="en-US" sz="1000" dirty="0"/>
              <a:t>&gt;USA&lt;/</a:t>
            </a:r>
            <a:r>
              <a:rPr lang="en-US" sz="1000" b="1" dirty="0" err="1"/>
              <a:t>address_country</a:t>
            </a:r>
            <a:r>
              <a:rPr lang="en-US" sz="1000" dirty="0"/>
              <a:t>&gt;</a:t>
            </a:r>
          </a:p>
          <a:p>
            <a:r>
              <a:rPr lang="en-US" sz="1000" dirty="0"/>
              <a:t>        &lt;</a:t>
            </a:r>
            <a:r>
              <a:rPr lang="en-US" sz="1000" b="1" dirty="0" smtClean="0"/>
              <a:t>name</a:t>
            </a:r>
            <a:r>
              <a:rPr lang="en-US" sz="1000" dirty="0" smtClean="0"/>
              <a:t>&gt;Ana Reid</a:t>
            </a:r>
            <a:r>
              <a:rPr lang="en-US" sz="1000" dirty="0"/>
              <a:t>&lt;/</a:t>
            </a:r>
            <a:r>
              <a:rPr lang="en-US" sz="1000" b="1" dirty="0"/>
              <a:t>name</a:t>
            </a:r>
            <a:r>
              <a:rPr lang="en-US" sz="1000" dirty="0"/>
              <a:t>&gt;</a:t>
            </a:r>
          </a:p>
          <a:p>
            <a:r>
              <a:rPr lang="en-US" sz="1000" dirty="0"/>
              <a:t>        &lt;</a:t>
            </a:r>
            <a:r>
              <a:rPr lang="en-US" sz="1000" b="1" dirty="0" err="1"/>
              <a:t>address_state</a:t>
            </a:r>
            <a:r>
              <a:rPr lang="en-US" sz="1000" dirty="0"/>
              <a:t>&gt;CO&lt;/</a:t>
            </a:r>
            <a:r>
              <a:rPr lang="en-US" sz="1000" b="1" dirty="0" err="1"/>
              <a:t>address_state</a:t>
            </a:r>
            <a:r>
              <a:rPr lang="en-US" sz="1000" dirty="0"/>
              <a:t>&gt;</a:t>
            </a:r>
          </a:p>
          <a:p>
            <a:r>
              <a:rPr lang="en-US" sz="1000" dirty="0"/>
              <a:t>        &lt;</a:t>
            </a:r>
            <a:r>
              <a:rPr lang="en-US" sz="1000" b="1" dirty="0" err="1"/>
              <a:t>exp_month</a:t>
            </a:r>
            <a:r>
              <a:rPr lang="en-US" sz="1000" dirty="0"/>
              <a:t>&gt;7&lt;/</a:t>
            </a:r>
            <a:r>
              <a:rPr lang="en-US" sz="1000" b="1" dirty="0" err="1"/>
              <a:t>exp_month</a:t>
            </a:r>
            <a:r>
              <a:rPr lang="en-US" sz="1000" dirty="0"/>
              <a:t>&gt;</a:t>
            </a:r>
          </a:p>
          <a:p>
            <a:r>
              <a:rPr lang="en-US" sz="1000" dirty="0"/>
              <a:t>        &lt;</a:t>
            </a:r>
            <a:r>
              <a:rPr lang="en-US" sz="1000" b="1" dirty="0" err="1"/>
              <a:t>exp_year</a:t>
            </a:r>
            <a:r>
              <a:rPr lang="en-US" sz="1000" dirty="0"/>
              <a:t>&gt;2017&lt;/</a:t>
            </a:r>
            <a:r>
              <a:rPr lang="en-US" sz="1000" b="1" dirty="0" err="1"/>
              <a:t>exp_year</a:t>
            </a:r>
            <a:r>
              <a:rPr lang="en-US" sz="1000" dirty="0"/>
              <a:t>&gt;</a:t>
            </a:r>
          </a:p>
          <a:p>
            <a:r>
              <a:rPr lang="en-US" sz="1000" dirty="0"/>
              <a:t>        &lt;</a:t>
            </a:r>
            <a:r>
              <a:rPr lang="en-US" sz="1000" b="1" dirty="0" err="1"/>
              <a:t>address_zip</a:t>
            </a:r>
            <a:r>
              <a:rPr lang="en-US" sz="1000" dirty="0"/>
              <a:t>&gt;20689&lt;/</a:t>
            </a:r>
            <a:r>
              <a:rPr lang="en-US" sz="1000" b="1" dirty="0" err="1"/>
              <a:t>address_zip</a:t>
            </a:r>
            <a:r>
              <a:rPr lang="en-US" sz="1000" dirty="0"/>
              <a:t>&gt;</a:t>
            </a:r>
          </a:p>
          <a:p>
            <a:r>
              <a:rPr lang="en-US" sz="1000" dirty="0"/>
              <a:t>        &lt;</a:t>
            </a:r>
            <a:r>
              <a:rPr lang="en-US" sz="1000" b="1" dirty="0"/>
              <a:t>object</a:t>
            </a:r>
            <a:r>
              <a:rPr lang="en-US" sz="1000" dirty="0"/>
              <a:t>&gt;card&lt;/</a:t>
            </a:r>
            <a:r>
              <a:rPr lang="en-US" sz="1000" b="1" dirty="0"/>
              <a:t>object</a:t>
            </a:r>
            <a:r>
              <a:rPr lang="en-US" sz="1000" dirty="0"/>
              <a:t>&gt;</a:t>
            </a:r>
          </a:p>
          <a:p>
            <a:r>
              <a:rPr lang="en-US" sz="1000" dirty="0"/>
              <a:t>        &lt;</a:t>
            </a:r>
            <a:r>
              <a:rPr lang="en-US" sz="1000" b="1" dirty="0" err="1" smtClean="0"/>
              <a:t>address_city</a:t>
            </a:r>
            <a:r>
              <a:rPr lang="en-US" sz="1000" dirty="0" smtClean="0"/>
              <a:t>&gt;Frederick</a:t>
            </a:r>
            <a:r>
              <a:rPr lang="en-US" sz="1000" dirty="0"/>
              <a:t>&lt;/</a:t>
            </a:r>
            <a:r>
              <a:rPr lang="en-US" sz="1000" b="1" dirty="0" err="1"/>
              <a:t>address_city</a:t>
            </a:r>
            <a:r>
              <a:rPr lang="en-US" sz="1000" dirty="0"/>
              <a:t>&gt;</a:t>
            </a:r>
          </a:p>
          <a:p>
            <a:r>
              <a:rPr lang="en-US" sz="1000" dirty="0"/>
              <a:t>    &lt;/</a:t>
            </a:r>
            <a:r>
              <a:rPr lang="en-US" sz="1000" b="1" dirty="0"/>
              <a:t>source</a:t>
            </a:r>
            <a:r>
              <a:rPr lang="en-US" sz="1000" dirty="0"/>
              <a:t>&gt;</a:t>
            </a:r>
          </a:p>
          <a:p>
            <a:r>
              <a:rPr lang="en-US" sz="1000" dirty="0"/>
              <a:t>    &lt;</a:t>
            </a:r>
            <a:r>
              <a:rPr lang="en-US" sz="1000" b="1" dirty="0"/>
              <a:t>username</a:t>
            </a:r>
            <a:r>
              <a:rPr lang="en-US" sz="1000" dirty="0"/>
              <a:t>&gt;silvergorilla729&lt;/</a:t>
            </a:r>
            <a:r>
              <a:rPr lang="en-US" sz="1000" b="1" dirty="0"/>
              <a:t>username</a:t>
            </a:r>
            <a:r>
              <a:rPr lang="en-US" sz="1000" dirty="0"/>
              <a:t>&gt;</a:t>
            </a:r>
          </a:p>
          <a:p>
            <a:r>
              <a:rPr lang="en-US" sz="1000" dirty="0"/>
              <a:t>&lt;/</a:t>
            </a:r>
            <a:r>
              <a:rPr lang="en-US" sz="1000" b="1" dirty="0"/>
              <a:t>charge</a:t>
            </a:r>
            <a:r>
              <a:rPr lang="en-US" sz="1000" dirty="0"/>
              <a:t>&gt;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6329" y="6634444"/>
            <a:ext cx="5533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All information based on typical but simplistic scenarios. Always research before implementing.</a:t>
            </a:r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264266" y="2637693"/>
            <a:ext cx="0" cy="331072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92067" y="2558562"/>
            <a:ext cx="2574983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{  </a:t>
            </a:r>
            <a:br>
              <a:rPr lang="en-US" sz="1000" dirty="0"/>
            </a:br>
            <a:r>
              <a:rPr lang="en-US" sz="1000" dirty="0"/>
              <a:t>   </a:t>
            </a:r>
            <a:r>
              <a:rPr lang="en-US" sz="1000" b="1" dirty="0"/>
              <a:t>"</a:t>
            </a:r>
            <a:r>
              <a:rPr lang="en-US" sz="1000" b="1" dirty="0" err="1"/>
              <a:t>statement_descriptor"</a:t>
            </a:r>
            <a:r>
              <a:rPr lang="en-US" sz="1000" dirty="0" err="1"/>
              <a:t>:"Monthly</a:t>
            </a:r>
            <a:r>
              <a:rPr lang="en-US" sz="1000" dirty="0"/>
              <a:t> </a:t>
            </a:r>
            <a:r>
              <a:rPr lang="en-US" sz="1000" dirty="0" err="1"/>
              <a:t>pmt</a:t>
            </a:r>
            <a:r>
              <a:rPr lang="en-US" sz="1000" dirty="0"/>
              <a:t>",</a:t>
            </a:r>
            <a:br>
              <a:rPr lang="en-US" sz="1000" dirty="0"/>
            </a:br>
            <a:r>
              <a:rPr lang="en-US" sz="1000" dirty="0"/>
              <a:t>   </a:t>
            </a:r>
            <a:r>
              <a:rPr lang="en-US" sz="1000" b="1" dirty="0"/>
              <a:t>"amount"</a:t>
            </a:r>
            <a:r>
              <a:rPr lang="en-US" sz="1000" dirty="0"/>
              <a:t>:95489427,</a:t>
            </a:r>
            <a:br>
              <a:rPr lang="en-US" sz="1000" dirty="0"/>
            </a:br>
            <a:r>
              <a:rPr lang="en-US" sz="1000" dirty="0"/>
              <a:t>   </a:t>
            </a:r>
            <a:r>
              <a:rPr lang="en-US" sz="1000" b="1" dirty="0"/>
              <a:t>"</a:t>
            </a:r>
            <a:r>
              <a:rPr lang="en-US" sz="1000" b="1" dirty="0" err="1"/>
              <a:t>description"</a:t>
            </a:r>
            <a:r>
              <a:rPr lang="en-US" sz="1000" dirty="0" err="1"/>
              <a:t>:"Payment</a:t>
            </a:r>
            <a:r>
              <a:rPr lang="en-US" sz="1000" dirty="0"/>
              <a:t> for </a:t>
            </a:r>
            <a:r>
              <a:rPr lang="en-US" sz="1000" dirty="0" smtClean="0"/>
              <a:t>Ana</a:t>
            </a:r>
            <a:r>
              <a:rPr lang="en-US" sz="1000" dirty="0"/>
              <a:t> </a:t>
            </a:r>
            <a:r>
              <a:rPr lang="en-US" sz="1000" dirty="0" smtClean="0"/>
              <a:t>Reid</a:t>
            </a:r>
            <a:r>
              <a:rPr lang="en-US" sz="1000" dirty="0"/>
              <a:t>",</a:t>
            </a:r>
            <a:br>
              <a:rPr lang="en-US" sz="1000" dirty="0"/>
            </a:br>
            <a:r>
              <a:rPr lang="en-US" sz="1000" dirty="0"/>
              <a:t>   </a:t>
            </a:r>
            <a:r>
              <a:rPr lang="en-US" sz="1000" b="1" dirty="0"/>
              <a:t>"</a:t>
            </a:r>
            <a:r>
              <a:rPr lang="en-US" sz="1000" b="1" dirty="0" err="1"/>
              <a:t>currency"</a:t>
            </a:r>
            <a:r>
              <a:rPr lang="en-US" sz="1000" dirty="0" err="1"/>
              <a:t>:"USD</a:t>
            </a:r>
            <a:r>
              <a:rPr lang="en-US" sz="1000" dirty="0"/>
              <a:t>",</a:t>
            </a:r>
            <a:br>
              <a:rPr lang="en-US" sz="1000" dirty="0"/>
            </a:br>
            <a:r>
              <a:rPr lang="en-US" sz="1000" dirty="0"/>
              <a:t>   </a:t>
            </a:r>
            <a:r>
              <a:rPr lang="en-US" sz="1000" b="1" dirty="0"/>
              <a:t>"source"</a:t>
            </a:r>
            <a:r>
              <a:rPr lang="en-US" sz="1000" dirty="0"/>
              <a:t>:{  </a:t>
            </a:r>
            <a:br>
              <a:rPr lang="en-US" sz="1000" dirty="0"/>
            </a:br>
            <a:r>
              <a:rPr lang="en-US" sz="1000" dirty="0"/>
              <a:t>      </a:t>
            </a:r>
            <a:r>
              <a:rPr lang="en-US" sz="1000" b="1" dirty="0"/>
              <a:t>"number"</a:t>
            </a:r>
            <a:r>
              <a:rPr lang="en-US" sz="1000" dirty="0"/>
              <a:t>:"4000056655665556",</a:t>
            </a:r>
            <a:br>
              <a:rPr lang="en-US" sz="1000" dirty="0"/>
            </a:br>
            <a:r>
              <a:rPr lang="en-US" sz="1000" dirty="0"/>
              <a:t>      </a:t>
            </a:r>
            <a:r>
              <a:rPr lang="en-US" sz="1000" b="1" dirty="0"/>
              <a:t>"cvc"</a:t>
            </a:r>
            <a:r>
              <a:rPr lang="en-US" sz="1000" dirty="0"/>
              <a:t>:"171",</a:t>
            </a:r>
            <a:br>
              <a:rPr lang="en-US" sz="1000" dirty="0"/>
            </a:br>
            <a:r>
              <a:rPr lang="en-US" sz="1000" dirty="0"/>
              <a:t>      </a:t>
            </a:r>
            <a:r>
              <a:rPr lang="en-US" sz="1000" b="1" dirty="0"/>
              <a:t>"address_line1"</a:t>
            </a:r>
            <a:r>
              <a:rPr lang="en-US" sz="1000" dirty="0"/>
              <a:t>:"5536 w 6th </a:t>
            </a:r>
            <a:r>
              <a:rPr lang="en-US" sz="1000" dirty="0" err="1"/>
              <a:t>st</a:t>
            </a:r>
            <a:r>
              <a:rPr lang="en-US" sz="1000" dirty="0"/>
              <a:t>",</a:t>
            </a:r>
            <a:br>
              <a:rPr lang="en-US" sz="1000" dirty="0"/>
            </a:br>
            <a:r>
              <a:rPr lang="en-US" sz="1000" dirty="0"/>
              <a:t>      </a:t>
            </a:r>
            <a:r>
              <a:rPr lang="en-US" sz="1000" b="1" dirty="0"/>
              <a:t>"</a:t>
            </a:r>
            <a:r>
              <a:rPr lang="en-US" sz="1000" b="1" dirty="0" err="1"/>
              <a:t>address_country"</a:t>
            </a:r>
            <a:r>
              <a:rPr lang="en-US" sz="1000" dirty="0" err="1"/>
              <a:t>:"USA</a:t>
            </a:r>
            <a:r>
              <a:rPr lang="en-US" sz="1000" dirty="0"/>
              <a:t>",</a:t>
            </a:r>
            <a:br>
              <a:rPr lang="en-US" sz="1000" dirty="0"/>
            </a:br>
            <a:r>
              <a:rPr lang="en-US" sz="1000" dirty="0"/>
              <a:t>      </a:t>
            </a:r>
            <a:r>
              <a:rPr lang="en-US" sz="1000" b="1" dirty="0"/>
              <a:t>"</a:t>
            </a:r>
            <a:r>
              <a:rPr lang="en-US" sz="1000" b="1" dirty="0" err="1"/>
              <a:t>name</a:t>
            </a:r>
            <a:r>
              <a:rPr lang="en-US" sz="1000" b="1" dirty="0" err="1" smtClean="0"/>
              <a:t>"</a:t>
            </a:r>
            <a:r>
              <a:rPr lang="en-US" sz="1000" dirty="0" err="1" smtClean="0"/>
              <a:t>:“Ana</a:t>
            </a:r>
            <a:r>
              <a:rPr lang="en-US" sz="1000" dirty="0"/>
              <a:t> </a:t>
            </a:r>
            <a:r>
              <a:rPr lang="en-US" sz="1000" dirty="0" smtClean="0"/>
              <a:t>Reid</a:t>
            </a:r>
            <a:r>
              <a:rPr lang="en-US" sz="1000" dirty="0"/>
              <a:t>",</a:t>
            </a:r>
            <a:br>
              <a:rPr lang="en-US" sz="1000" dirty="0"/>
            </a:br>
            <a:r>
              <a:rPr lang="en-US" sz="1000" dirty="0"/>
              <a:t>      </a:t>
            </a:r>
            <a:r>
              <a:rPr lang="en-US" sz="1000" b="1" dirty="0"/>
              <a:t>"</a:t>
            </a:r>
            <a:r>
              <a:rPr lang="en-US" sz="1000" b="1" dirty="0" err="1"/>
              <a:t>address_state"</a:t>
            </a:r>
            <a:r>
              <a:rPr lang="en-US" sz="1000" dirty="0" err="1"/>
              <a:t>:"CO</a:t>
            </a:r>
            <a:r>
              <a:rPr lang="en-US" sz="1000" dirty="0"/>
              <a:t>",</a:t>
            </a:r>
            <a:br>
              <a:rPr lang="en-US" sz="1000" dirty="0"/>
            </a:br>
            <a:r>
              <a:rPr lang="en-US" sz="1000" dirty="0"/>
              <a:t>      </a:t>
            </a:r>
            <a:r>
              <a:rPr lang="en-US" sz="1000" b="1" dirty="0"/>
              <a:t>"exp_month"</a:t>
            </a:r>
            <a:r>
              <a:rPr lang="en-US" sz="1000" dirty="0"/>
              <a:t>:"7",</a:t>
            </a:r>
            <a:br>
              <a:rPr lang="en-US" sz="1000" dirty="0"/>
            </a:br>
            <a:r>
              <a:rPr lang="en-US" sz="1000" dirty="0"/>
              <a:t>      </a:t>
            </a:r>
            <a:r>
              <a:rPr lang="en-US" sz="1000" b="1" dirty="0"/>
              <a:t>"exp_year"</a:t>
            </a:r>
            <a:r>
              <a:rPr lang="en-US" sz="1000" dirty="0"/>
              <a:t>:"2017",</a:t>
            </a:r>
            <a:br>
              <a:rPr lang="en-US" sz="1000" dirty="0"/>
            </a:br>
            <a:r>
              <a:rPr lang="en-US" sz="1000" dirty="0"/>
              <a:t>      </a:t>
            </a:r>
            <a:r>
              <a:rPr lang="en-US" sz="1000" b="1" dirty="0"/>
              <a:t>"address_zip"</a:t>
            </a:r>
            <a:r>
              <a:rPr lang="en-US" sz="1000" dirty="0"/>
              <a:t>:"20689",</a:t>
            </a:r>
            <a:br>
              <a:rPr lang="en-US" sz="1000" dirty="0"/>
            </a:br>
            <a:r>
              <a:rPr lang="en-US" sz="1000" dirty="0"/>
              <a:t>      </a:t>
            </a:r>
            <a:r>
              <a:rPr lang="en-US" sz="1000" b="1" dirty="0"/>
              <a:t>"</a:t>
            </a:r>
            <a:r>
              <a:rPr lang="en-US" sz="1000" b="1" dirty="0" err="1"/>
              <a:t>object"</a:t>
            </a:r>
            <a:r>
              <a:rPr lang="en-US" sz="1000" dirty="0" err="1"/>
              <a:t>:"card</a:t>
            </a:r>
            <a:r>
              <a:rPr lang="en-US" sz="1000" dirty="0"/>
              <a:t>",</a:t>
            </a:r>
            <a:br>
              <a:rPr lang="en-US" sz="1000" dirty="0"/>
            </a:br>
            <a:r>
              <a:rPr lang="en-US" sz="1000" dirty="0"/>
              <a:t>      </a:t>
            </a:r>
            <a:r>
              <a:rPr lang="en-US" sz="1000" b="1" dirty="0"/>
              <a:t>"</a:t>
            </a:r>
            <a:r>
              <a:rPr lang="en-US" sz="1000" b="1" dirty="0" err="1"/>
              <a:t>address_city</a:t>
            </a:r>
            <a:r>
              <a:rPr lang="en-US" sz="1000" b="1" dirty="0" err="1" smtClean="0"/>
              <a:t>"</a:t>
            </a:r>
            <a:r>
              <a:rPr lang="en-US" sz="1000" dirty="0" err="1" smtClean="0"/>
              <a:t>:“Frederick</a:t>
            </a:r>
            <a:r>
              <a:rPr lang="en-US" sz="1000" dirty="0"/>
              <a:t>"</a:t>
            </a:r>
            <a:br>
              <a:rPr lang="en-US" sz="1000" dirty="0"/>
            </a:br>
            <a:r>
              <a:rPr lang="en-US" sz="1000" dirty="0"/>
              <a:t>   },</a:t>
            </a:r>
            <a:br>
              <a:rPr lang="en-US" sz="1000" dirty="0"/>
            </a:br>
            <a:r>
              <a:rPr lang="en-US" sz="1000" dirty="0"/>
              <a:t>   </a:t>
            </a:r>
            <a:r>
              <a:rPr lang="en-US" sz="1000" b="1" dirty="0"/>
              <a:t>"username"</a:t>
            </a:r>
            <a:r>
              <a:rPr lang="en-US" sz="1000" dirty="0"/>
              <a:t>:"silvergorilla729"</a:t>
            </a:r>
            <a:br>
              <a:rPr lang="en-US" sz="1000" dirty="0"/>
            </a:br>
            <a:r>
              <a:rPr lang="en-US" sz="1000" dirty="0"/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4" b="14968"/>
          <a:stretch/>
        </p:blipFill>
        <p:spPr>
          <a:xfrm>
            <a:off x="7551813" y="122788"/>
            <a:ext cx="1403476" cy="99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134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6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  <p:bldP spid="3" grpId="0"/>
      <p:bldP spid="2" grpId="0" animBg="1"/>
      <p:bldP spid="2" grpId="1" animBg="1"/>
      <p:bldP spid="2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Server 2016 JSON Tools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5806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JSON_VALUE(</a:t>
            </a:r>
            <a:r>
              <a:rPr lang="en-US" dirty="0" err="1" smtClean="0"/>
              <a:t>columnName</a:t>
            </a:r>
            <a:r>
              <a:rPr lang="en-US" dirty="0" smtClean="0"/>
              <a:t>, </a:t>
            </a:r>
            <a:r>
              <a:rPr lang="en-US" dirty="0" err="1" smtClean="0"/>
              <a:t>JsonPath</a:t>
            </a:r>
            <a:r>
              <a:rPr lang="en-US" dirty="0" smtClean="0"/>
              <a:t> expr)</a:t>
            </a:r>
          </a:p>
          <a:p>
            <a:pPr lvl="1"/>
            <a:r>
              <a:rPr lang="en-US" dirty="0" smtClean="0"/>
              <a:t>Extracts a specific scalar value from a JSON text column</a:t>
            </a:r>
          </a:p>
          <a:p>
            <a:r>
              <a:rPr lang="en-US" dirty="0" smtClean="0"/>
              <a:t>JSON_QUERY(</a:t>
            </a:r>
            <a:r>
              <a:rPr lang="en-US" dirty="0" err="1" smtClean="0"/>
              <a:t>columnName</a:t>
            </a:r>
            <a:r>
              <a:rPr lang="en-US" dirty="0" smtClean="0"/>
              <a:t>, </a:t>
            </a:r>
            <a:r>
              <a:rPr lang="en-US" dirty="0" err="1" smtClean="0"/>
              <a:t>JsonPath</a:t>
            </a:r>
            <a:r>
              <a:rPr lang="en-US" dirty="0" smtClean="0"/>
              <a:t> expr)</a:t>
            </a:r>
          </a:p>
          <a:p>
            <a:pPr lvl="1"/>
            <a:r>
              <a:rPr lang="en-US" dirty="0" smtClean="0"/>
              <a:t>Extracts a specific chunk of JSON from a JSON text column</a:t>
            </a:r>
          </a:p>
          <a:p>
            <a:r>
              <a:rPr lang="en-US" dirty="0" smtClean="0"/>
              <a:t>FOR JSON [AUTO | PATH]</a:t>
            </a:r>
          </a:p>
          <a:p>
            <a:pPr lvl="1"/>
            <a:r>
              <a:rPr lang="en-US" dirty="0" smtClean="0"/>
              <a:t>Converts tabular results to JSON</a:t>
            </a:r>
          </a:p>
          <a:p>
            <a:r>
              <a:rPr lang="en-US" dirty="0" smtClean="0"/>
              <a:t>OPENJSON</a:t>
            </a:r>
          </a:p>
          <a:p>
            <a:pPr lvl="1"/>
            <a:r>
              <a:rPr lang="en-US" dirty="0" smtClean="0"/>
              <a:t>Converts JSON text to tabular data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9642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4/6/2016</a:t>
            </a:fld>
            <a:r>
              <a:rPr lang="en-US" dirty="0" smtClean="0"/>
              <a:t>  |</a:t>
            </a:r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0788" y="6286903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SQL JSON Tools…wait, what?</a:t>
            </a:r>
            <a:endParaRPr lang="en-US" dirty="0"/>
          </a:p>
        </p:txBody>
      </p:sp>
      <p:sp>
        <p:nvSpPr>
          <p:cNvPr id="22" name="Slide Number Placeholder 5"/>
          <p:cNvSpPr txBox="1">
            <a:spLocks/>
          </p:cNvSpPr>
          <p:nvPr/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FD5303-69AD-2E4D-B18B-E5EED0F0A60B}" type="slidenum">
              <a:rPr lang="en-US" smtClean="0"/>
              <a:pPr/>
              <a:t>4</a:t>
            </a:fld>
            <a:r>
              <a:rPr lang="en-US" smtClean="0"/>
              <a:t>  | 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6329" y="6634444"/>
            <a:ext cx="5533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All information based on typical but simplistic scenarios. Always research before implementing.</a:t>
            </a: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411" y="92076"/>
            <a:ext cx="750073" cy="11251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060" y="92077"/>
            <a:ext cx="839424" cy="11251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6369"/>
          <a:stretch/>
        </p:blipFill>
        <p:spPr>
          <a:xfrm>
            <a:off x="8062060" y="92077"/>
            <a:ext cx="839424" cy="11324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0" b="11409"/>
          <a:stretch/>
        </p:blipFill>
        <p:spPr>
          <a:xfrm>
            <a:off x="8062060" y="95416"/>
            <a:ext cx="841308" cy="112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50675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is…</a:t>
            </a:r>
            <a:endParaRPr lang="en-US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9466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4/6/2016</a:t>
            </a:fld>
            <a:r>
              <a:rPr lang="en-US" dirty="0" smtClean="0"/>
              <a:t>  |</a:t>
            </a:r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43205" y="6286903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SQL JSON Tools…wait, what?</a:t>
            </a:r>
            <a:endParaRPr lang="en-US" dirty="0"/>
          </a:p>
        </p:txBody>
      </p:sp>
      <p:sp>
        <p:nvSpPr>
          <p:cNvPr id="22" name="Slide Number Placeholder 5"/>
          <p:cNvSpPr txBox="1">
            <a:spLocks/>
          </p:cNvSpPr>
          <p:nvPr/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FD5303-69AD-2E4D-B18B-E5EED0F0A60B}" type="slidenum">
              <a:rPr lang="en-US" smtClean="0"/>
              <a:pPr/>
              <a:t>5</a:t>
            </a:fld>
            <a:r>
              <a:rPr lang="en-US" dirty="0" smtClean="0"/>
              <a:t>  | 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06329" y="6634444"/>
            <a:ext cx="5533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All information based on typical but simplistic scenarios. Always research before implementing.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3" y="0"/>
            <a:ext cx="7686675" cy="688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66894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"/>
                            </p:stCondLst>
                            <p:childTnLst>
                              <p:par>
                                <p:cTn id="1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" fill="hold"/>
                                        <p:tgtEl>
                                          <p:spTgt spid="3"/>
                                        </p:tgtEl>
                                      </p:cBhvr>
                                      <p:by x="67000" y="6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</a:t>
            </a:r>
            <a:r>
              <a:rPr lang="en-US" dirty="0"/>
              <a:t>document </a:t>
            </a:r>
            <a:r>
              <a:rPr lang="en-US" dirty="0" smtClean="0"/>
              <a:t>store</a:t>
            </a:r>
            <a:endParaRPr lang="en-US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9466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4/6/2016</a:t>
            </a:fld>
            <a:r>
              <a:rPr lang="en-US" dirty="0" smtClean="0"/>
              <a:t>  |</a:t>
            </a:r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43205" y="6286903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SQL JSON Tools…wait, what?</a:t>
            </a:r>
            <a:endParaRPr lang="en-US" dirty="0"/>
          </a:p>
        </p:txBody>
      </p:sp>
      <p:sp>
        <p:nvSpPr>
          <p:cNvPr id="22" name="Slide Number Placeholder 5"/>
          <p:cNvSpPr txBox="1">
            <a:spLocks/>
          </p:cNvSpPr>
          <p:nvPr/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FD5303-69AD-2E4D-B18B-E5EED0F0A60B}" type="slidenum">
              <a:rPr lang="en-US" smtClean="0"/>
              <a:pPr/>
              <a:t>6</a:t>
            </a:fld>
            <a:r>
              <a:rPr lang="en-US" dirty="0" smtClean="0"/>
              <a:t>  |  </a:t>
            </a:r>
            <a:endParaRPr lang="en-US" dirty="0"/>
          </a:p>
        </p:txBody>
      </p:sp>
      <p:sp>
        <p:nvSpPr>
          <p:cNvPr id="8" name="Content Placeholder 18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Typically high-volume</a:t>
            </a:r>
          </a:p>
          <a:p>
            <a:pPr lvl="1"/>
            <a:r>
              <a:rPr lang="en-US" dirty="0" smtClean="0"/>
              <a:t>Lots of reads</a:t>
            </a:r>
          </a:p>
          <a:p>
            <a:pPr lvl="1"/>
            <a:r>
              <a:rPr lang="en-US" dirty="0" smtClean="0"/>
              <a:t>Maybe lots of deletes</a:t>
            </a:r>
          </a:p>
          <a:p>
            <a:r>
              <a:rPr lang="en-US" dirty="0" err="1" smtClean="0"/>
              <a:t>ElasticSearch</a:t>
            </a:r>
            <a:r>
              <a:rPr lang="en-US" dirty="0" smtClean="0"/>
              <a:t>, </a:t>
            </a:r>
            <a:r>
              <a:rPr lang="en-US" dirty="0" err="1" smtClean="0"/>
              <a:t>DocumentDB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706329" y="6634444"/>
            <a:ext cx="5533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All information based on typical but simplistic scenarios. Always research before implementing.</a:t>
            </a: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39" y="388718"/>
            <a:ext cx="682335" cy="85123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r="33923"/>
          <a:stretch/>
        </p:blipFill>
        <p:spPr>
          <a:xfrm>
            <a:off x="7903603" y="135174"/>
            <a:ext cx="1057248" cy="101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89417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.11875 3.7037E-7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37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8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Reporting</a:t>
            </a:r>
            <a:endParaRPr lang="en-US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9466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4/6/2016</a:t>
            </a:fld>
            <a:r>
              <a:rPr lang="en-US" dirty="0" smtClean="0"/>
              <a:t>  |</a:t>
            </a:r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43205" y="6286903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SQL JSON Tools…wait, what?</a:t>
            </a:r>
            <a:endParaRPr lang="en-US" dirty="0"/>
          </a:p>
        </p:txBody>
      </p:sp>
      <p:sp>
        <p:nvSpPr>
          <p:cNvPr id="22" name="Slide Number Placeholder 5"/>
          <p:cNvSpPr txBox="1">
            <a:spLocks/>
          </p:cNvSpPr>
          <p:nvPr/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FD5303-69AD-2E4D-B18B-E5EED0F0A60B}" type="slidenum">
              <a:rPr lang="en-US" smtClean="0"/>
              <a:pPr/>
              <a:t>7</a:t>
            </a:fld>
            <a:r>
              <a:rPr lang="en-US" dirty="0" smtClean="0"/>
              <a:t>  |  </a:t>
            </a:r>
            <a:endParaRPr lang="en-US" dirty="0"/>
          </a:p>
        </p:txBody>
      </p:sp>
      <p:sp>
        <p:nvSpPr>
          <p:cNvPr id="8" name="Content Placeholder 18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JSON integrates well</a:t>
            </a:r>
          </a:p>
          <a:p>
            <a:r>
              <a:rPr lang="en-US" dirty="0" smtClean="0"/>
              <a:t>FOR JSON to convert tables to JSON</a:t>
            </a:r>
          </a:p>
          <a:p>
            <a:r>
              <a:rPr lang="en-US" dirty="0" smtClean="0"/>
              <a:t>Row/column-level security</a:t>
            </a:r>
          </a:p>
          <a:p>
            <a:r>
              <a:rPr lang="en-US" dirty="0" smtClean="0"/>
              <a:t>Dumb web service to translate queries, return JSON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706329" y="6634444"/>
            <a:ext cx="5533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All information based on typical but simplistic scenarios. Always research before implementing.</a:t>
            </a: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57" y="137625"/>
            <a:ext cx="1158597" cy="1197871"/>
          </a:xfrm>
          <a:prstGeom prst="rect">
            <a:avLst/>
          </a:prstGeom>
        </p:spPr>
      </p:pic>
      <p:sp>
        <p:nvSpPr>
          <p:cNvPr id="3" name="Diamond 2"/>
          <p:cNvSpPr/>
          <p:nvPr/>
        </p:nvSpPr>
        <p:spPr>
          <a:xfrm>
            <a:off x="206880" y="0"/>
            <a:ext cx="678945" cy="629994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5" y="-132053"/>
            <a:ext cx="952633" cy="676369"/>
          </a:xfrm>
          <a:prstGeom prst="rect">
            <a:avLst/>
          </a:prstGeom>
        </p:spPr>
      </p:pic>
      <p:sp>
        <p:nvSpPr>
          <p:cNvPr id="5" name="Flowchart: Delay 4"/>
          <p:cNvSpPr/>
          <p:nvPr/>
        </p:nvSpPr>
        <p:spPr>
          <a:xfrm rot="7800000">
            <a:off x="299698" y="237445"/>
            <a:ext cx="123109" cy="148950"/>
          </a:xfrm>
          <a:prstGeom prst="flowChartDelay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28949" y="312638"/>
            <a:ext cx="1428949" cy="8478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5" r="24293"/>
          <a:stretch/>
        </p:blipFill>
        <p:spPr>
          <a:xfrm>
            <a:off x="7917545" y="173057"/>
            <a:ext cx="1019575" cy="98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123414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.13958 -0.0011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79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2.59259E-6 L 0.21771 -0.16806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85" y="-840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0" presetClass="path" presetSubtype="0" ac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77778E-7 -3.7037E-7 C -0.00556 0.08889 0.01042 0.00232 -0.00486 0.43634 C -0.02622 0.83843 -0.01736 0.7456 -0.03264 0.8213 " pathEditMode="relative" rAng="0" ptsTypes="AAA">
                                      <p:cBhvr>
                                        <p:cTn id="23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5" y="4106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8" presetClass="emph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-10200000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8" grpId="0" uiExpand="1" build="p"/>
      <p:bldP spid="3" grpId="0" animBg="1"/>
      <p:bldP spid="5" grpId="0" animBg="1"/>
      <p:bldP spid="5" grpId="1" animBg="1"/>
      <p:bldP spid="5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</a:t>
            </a:r>
            <a:r>
              <a:rPr lang="en-US" dirty="0" smtClean="0"/>
              <a:t>Service Logging</a:t>
            </a:r>
            <a:endParaRPr lang="en-US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9466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4/6/2016</a:t>
            </a:fld>
            <a:r>
              <a:rPr lang="en-US" dirty="0" smtClean="0"/>
              <a:t>  |</a:t>
            </a:r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43205" y="6286903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SQL JSON Tools…wait, what?</a:t>
            </a:r>
            <a:endParaRPr lang="en-US" dirty="0"/>
          </a:p>
        </p:txBody>
      </p:sp>
      <p:sp>
        <p:nvSpPr>
          <p:cNvPr id="22" name="Slide Number Placeholder 5"/>
          <p:cNvSpPr txBox="1">
            <a:spLocks/>
          </p:cNvSpPr>
          <p:nvPr/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FD5303-69AD-2E4D-B18B-E5EED0F0A60B}" type="slidenum">
              <a:rPr lang="en-US" smtClean="0"/>
              <a:pPr/>
              <a:t>8</a:t>
            </a:fld>
            <a:r>
              <a:rPr lang="en-US" dirty="0" smtClean="0"/>
              <a:t>  |  </a:t>
            </a:r>
            <a:endParaRPr lang="en-US" dirty="0"/>
          </a:p>
        </p:txBody>
      </p:sp>
      <p:sp>
        <p:nvSpPr>
          <p:cNvPr id="8" name="Content Placeholder 18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Store many different JSON properties</a:t>
            </a:r>
          </a:p>
          <a:p>
            <a:r>
              <a:rPr lang="en-US" dirty="0" smtClean="0"/>
              <a:t>Index computed columns for searching</a:t>
            </a:r>
          </a:p>
          <a:p>
            <a:r>
              <a:rPr lang="en-US" dirty="0" smtClean="0"/>
              <a:t>JSON_QUERY/JSON_VALUE for joins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6329" y="6634444"/>
            <a:ext cx="5533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All information based on typical but simplistic scenarios. Always research before implementing.</a:t>
            </a: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645" y="3259192"/>
            <a:ext cx="2692710" cy="26822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548" y="133500"/>
            <a:ext cx="681215" cy="103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05957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</a:t>
            </a:r>
            <a:r>
              <a:rPr lang="en-US" dirty="0" smtClean="0"/>
              <a:t>Service Logging - Stripe</a:t>
            </a:r>
            <a:endParaRPr lang="en-US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9466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4/6/2016</a:t>
            </a:fld>
            <a:r>
              <a:rPr lang="en-US" dirty="0" smtClean="0"/>
              <a:t>  |</a:t>
            </a:r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43205" y="6286903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SQL JSON Tools…wait, what?</a:t>
            </a:r>
            <a:endParaRPr lang="en-US" dirty="0"/>
          </a:p>
        </p:txBody>
      </p:sp>
      <p:sp>
        <p:nvSpPr>
          <p:cNvPr id="22" name="Slide Number Placeholder 5"/>
          <p:cNvSpPr txBox="1">
            <a:spLocks/>
          </p:cNvSpPr>
          <p:nvPr/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FD5303-69AD-2E4D-B18B-E5EED0F0A60B}" type="slidenum">
              <a:rPr lang="en-US" smtClean="0"/>
              <a:pPr/>
              <a:t>9</a:t>
            </a:fld>
            <a:r>
              <a:rPr lang="en-US" dirty="0" smtClean="0"/>
              <a:t>  |  </a:t>
            </a:r>
            <a:endParaRPr lang="en-US" dirty="0"/>
          </a:p>
        </p:txBody>
      </p:sp>
      <p:sp>
        <p:nvSpPr>
          <p:cNvPr id="8" name="Content Placeholder 18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Online payment gateway</a:t>
            </a:r>
          </a:p>
          <a:p>
            <a:r>
              <a:rPr lang="en-US" dirty="0" smtClean="0"/>
              <a:t>$$$ == keep everything</a:t>
            </a:r>
          </a:p>
          <a:p>
            <a:r>
              <a:rPr lang="en-US" dirty="0" smtClean="0"/>
              <a:t>Payment troubleshooting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6329" y="6634444"/>
            <a:ext cx="5533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All information based on typical but simplistic scenarios. Always research before implementing.</a:t>
            </a: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7" r="16820"/>
          <a:stretch/>
        </p:blipFill>
        <p:spPr>
          <a:xfrm>
            <a:off x="7816130" y="107477"/>
            <a:ext cx="1168841" cy="108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181214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74947"/>
      </a:dk2>
      <a:lt2>
        <a:srgbClr val="EEECE1"/>
      </a:lt2>
      <a:accent1>
        <a:srgbClr val="163764"/>
      </a:accent1>
      <a:accent2>
        <a:srgbClr val="75982F"/>
      </a:accent2>
      <a:accent3>
        <a:srgbClr val="16223C"/>
      </a:accent3>
      <a:accent4>
        <a:srgbClr val="B18126"/>
      </a:accent4>
      <a:accent5>
        <a:srgbClr val="00517C"/>
      </a:accent5>
      <a:accent6>
        <a:srgbClr val="F79646"/>
      </a:accent6>
      <a:hlink>
        <a:srgbClr val="75982F"/>
      </a:hlink>
      <a:folHlink>
        <a:srgbClr val="7598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1373</TotalTime>
  <Words>1993</Words>
  <Application>Microsoft Office PowerPoint</Application>
  <PresentationFormat>On-screen Show (4:3)</PresentationFormat>
  <Paragraphs>379</Paragraphs>
  <Slides>23</Slides>
  <Notes>23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Ubuntu Mono</vt:lpstr>
      <vt:lpstr>Wingdings</vt:lpstr>
      <vt:lpstr>Office Theme</vt:lpstr>
      <vt:lpstr>SQL JSON Tools…wait, what?</vt:lpstr>
      <vt:lpstr>PowerPoint Presentation</vt:lpstr>
      <vt:lpstr>JSON is…</vt:lpstr>
      <vt:lpstr>SQL Server 2016 JSON Tools</vt:lpstr>
      <vt:lpstr>SQL is…</vt:lpstr>
      <vt:lpstr>Dynamic document store</vt:lpstr>
      <vt:lpstr>Reporting</vt:lpstr>
      <vt:lpstr>Web Service Logging</vt:lpstr>
      <vt:lpstr>Web Service Logging - Stripe</vt:lpstr>
      <vt:lpstr>Web Service Logging - Setup</vt:lpstr>
      <vt:lpstr>Web Service Logging - Questions</vt:lpstr>
      <vt:lpstr>Web Service Logging - Answers</vt:lpstr>
      <vt:lpstr>Request</vt:lpstr>
      <vt:lpstr>Response</vt:lpstr>
      <vt:lpstr>Web Service Logging - Questions</vt:lpstr>
      <vt:lpstr>Web Service Logging - Answers</vt:lpstr>
      <vt:lpstr>Web Service Logging - Questions</vt:lpstr>
      <vt:lpstr>Web Service Logging - Answers</vt:lpstr>
      <vt:lpstr>Gotchas</vt:lpstr>
      <vt:lpstr>Summary</vt:lpstr>
      <vt:lpstr>Gotchas</vt:lpstr>
      <vt:lpstr>Gotchas</vt:lpstr>
      <vt:lpstr>PowerPoint Presentation</vt:lpstr>
    </vt:vector>
  </TitlesOfParts>
  <Company>Revealed Design,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Carla Hamilton</dc:creator>
  <cp:lastModifiedBy>Steve Perkins</cp:lastModifiedBy>
  <cp:revision>117</cp:revision>
  <cp:lastPrinted>2016-03-23T18:56:24Z</cp:lastPrinted>
  <dcterms:created xsi:type="dcterms:W3CDTF">2011-08-19T20:30:49Z</dcterms:created>
  <dcterms:modified xsi:type="dcterms:W3CDTF">2016-04-06T21:02:44Z</dcterms:modified>
</cp:coreProperties>
</file>